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8" r:id="rId5"/>
    <p:sldMasterId id="2147483698" r:id="rId6"/>
  </p:sldMasterIdLst>
  <p:notesMasterIdLst>
    <p:notesMasterId r:id="rId32"/>
  </p:notesMasterIdLst>
  <p:handoutMasterIdLst>
    <p:handoutMasterId r:id="rId33"/>
  </p:handoutMasterIdLst>
  <p:sldIdLst>
    <p:sldId id="256" r:id="rId7"/>
    <p:sldId id="296" r:id="rId8"/>
    <p:sldId id="291" r:id="rId9"/>
    <p:sldId id="278" r:id="rId10"/>
    <p:sldId id="262" r:id="rId11"/>
    <p:sldId id="292" r:id="rId12"/>
    <p:sldId id="263" r:id="rId13"/>
    <p:sldId id="264" r:id="rId14"/>
    <p:sldId id="257" r:id="rId15"/>
    <p:sldId id="656" r:id="rId16"/>
    <p:sldId id="293" r:id="rId17"/>
    <p:sldId id="653" r:id="rId18"/>
    <p:sldId id="707" r:id="rId19"/>
    <p:sldId id="658" r:id="rId20"/>
    <p:sldId id="310" r:id="rId21"/>
    <p:sldId id="637" r:id="rId22"/>
    <p:sldId id="708" r:id="rId23"/>
    <p:sldId id="638" r:id="rId24"/>
    <p:sldId id="268" r:id="rId25"/>
    <p:sldId id="706" r:id="rId26"/>
    <p:sldId id="639" r:id="rId27"/>
    <p:sldId id="643" r:id="rId28"/>
    <p:sldId id="705" r:id="rId29"/>
    <p:sldId id="645" r:id="rId30"/>
    <p:sldId id="70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17A"/>
    <a:srgbClr val="000000"/>
    <a:srgbClr val="F6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D12FC-7073-463B-AA4C-96FF07CC0DEA}" v="4" dt="2026-02-17T14:45:07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6"/>
  </p:normalViewPr>
  <p:slideViewPr>
    <p:cSldViewPr snapToGrid="0">
      <p:cViewPr varScale="1">
        <p:scale>
          <a:sx n="103" d="100"/>
          <a:sy n="103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Property%20Tax%20Reports/Report_2026NAV/2026NAV_Elwoo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Property%20Tax%20Reports/Report_2026NAV/2026NAV_Elwood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Property%20Tax%20Reports/Report_2026NAV/2026NAV_Elwood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Property%20Tax%20Reports/Report_2026NAV/2026NAV_Elwood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Property%20Tax%20Reports/Report_2026BO/2026BO_Elwood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Property%20Tax%20Reports/Report_2026BO/2026BO_Elwood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Property%20Tax%20Reports/Report_2026BO/2026BO_Elwood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Property%20Tax%20Reports/Report_2026BO/2026BO_Elwood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Property%20Tax%20Reports/Report_2026BO/2026BO_Elwood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CashFlow/MonthlyHardcoded/Elwood_2025_12_CFYearly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Referendum/Elwood_2025_12_CFYearly_wCut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Property%20Tax%20Reports/Report_2026NAV/2026NAV_Elwoo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Referendum/2026Referendum_Elwood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Referendum/2026Referendum_Elwood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Referendum/2026Referendum_Elwood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Property%20Tax%20Reports/Report_2026NAV/2026NAV_Elwoo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Property%20Tax%20Reports/Report_2026NAV/2026NAV_Elwoo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Property%20Tax%20Reports/Report_2026NAV/2026NAV_Elwoo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Property%20Tax%20Reports/Report_2026NAV/2026NAV_Elwoo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Property%20Tax%20Reports/Report_2026NAV/2026NAV_Elwoo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Property%20Tax%20Reports/Report_2026NAV/2026NAV_Elwoo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cyanalyticsllc.sharepoint.com/sites/PolicyAnalyticsLLC/Shared%20Documents/PALLC_School_Files/Elwood/Property%20Tax%20Reports/Report_2026NAV/Madison_Tipton%20Redfin_MedianSale_Jan2015toJul2025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Charts2!$C$3:$C$22</c:f>
              <c:strCache>
                <c:ptCount val="6"/>
                <c:pt idx="0">
                  <c:v>&lt;$100K</c:v>
                </c:pt>
                <c:pt idx="1">
                  <c:v>$100K to $150K</c:v>
                </c:pt>
                <c:pt idx="2">
                  <c:v>$150K to $200K</c:v>
                </c:pt>
                <c:pt idx="3">
                  <c:v>$200K to $250K</c:v>
                </c:pt>
                <c:pt idx="4">
                  <c:v>$250K to $300K</c:v>
                </c:pt>
                <c:pt idx="5">
                  <c:v>&gt;$300K</c:v>
                </c:pt>
              </c:strCache>
            </c:strRef>
          </c:cat>
          <c:val>
            <c:numRef>
              <c:f>Charts2!$D$3:$D$22</c:f>
              <c:numCache>
                <c:formatCode>#,##0</c:formatCode>
                <c:ptCount val="6"/>
                <c:pt idx="0">
                  <c:v>2222</c:v>
                </c:pt>
                <c:pt idx="1">
                  <c:v>782</c:v>
                </c:pt>
                <c:pt idx="2">
                  <c:v>287</c:v>
                </c:pt>
                <c:pt idx="3">
                  <c:v>107</c:v>
                </c:pt>
                <c:pt idx="4">
                  <c:v>44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1-47A9-B972-7D180C709B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878513119"/>
        <c:axId val="878526079"/>
      </c:barChart>
      <c:catAx>
        <c:axId val="87851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526079"/>
        <c:crosses val="autoZero"/>
        <c:auto val="1"/>
        <c:lblAlgn val="ctr"/>
        <c:lblOffset val="100"/>
        <c:noMultiLvlLbl val="0"/>
      </c:catAx>
      <c:valAx>
        <c:axId val="8785260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87851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AV_Trends!$B$14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AV_Trends!$C$3:$X$3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AV_Trends!$C$14:$X$14</c:f>
              <c:numCache>
                <c:formatCode>#,##0</c:formatCode>
                <c:ptCount val="20"/>
                <c:pt idx="0">
                  <c:v>421740470</c:v>
                </c:pt>
                <c:pt idx="1">
                  <c:v>420339183</c:v>
                </c:pt>
                <c:pt idx="2">
                  <c:v>418307305</c:v>
                </c:pt>
                <c:pt idx="3">
                  <c:v>427222226</c:v>
                </c:pt>
                <c:pt idx="4">
                  <c:v>455652553</c:v>
                </c:pt>
                <c:pt idx="5">
                  <c:v>498377183</c:v>
                </c:pt>
                <c:pt idx="6">
                  <c:v>525314250</c:v>
                </c:pt>
                <c:pt idx="7">
                  <c:v>553189599</c:v>
                </c:pt>
                <c:pt idx="8">
                  <c:v>570875995</c:v>
                </c:pt>
                <c:pt idx="9">
                  <c:v>616906030</c:v>
                </c:pt>
                <c:pt idx="10">
                  <c:v>669688410</c:v>
                </c:pt>
                <c:pt idx="11">
                  <c:v>673149754</c:v>
                </c:pt>
                <c:pt idx="12">
                  <c:v>695068013</c:v>
                </c:pt>
                <c:pt idx="13">
                  <c:v>717837364</c:v>
                </c:pt>
                <c:pt idx="14">
                  <c:v>743572481</c:v>
                </c:pt>
                <c:pt idx="15">
                  <c:v>769463609</c:v>
                </c:pt>
                <c:pt idx="16">
                  <c:v>796987795</c:v>
                </c:pt>
                <c:pt idx="17">
                  <c:v>825674041</c:v>
                </c:pt>
                <c:pt idx="18">
                  <c:v>855618961</c:v>
                </c:pt>
                <c:pt idx="19">
                  <c:v>886692015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D9-4B99-AC6F-E89433AE3E44}"/>
            </c:ext>
          </c:extLst>
        </c:ser>
        <c:ser>
          <c:idx val="1"/>
          <c:order val="1"/>
          <c:tx>
            <c:strRef>
              <c:f>AV_Trends!$B$45</c:f>
              <c:strCache>
                <c:ptCount val="1"/>
                <c:pt idx="0">
                  <c:v>Certified NAV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40000"/>
                  <a:lumOff val="60000"/>
                </a:schemeClr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AV_Trends!$C$3:$X$3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cat>
          <c:val>
            <c:numRef>
              <c:f>AV_Trends!$C$45:$X$45</c:f>
              <c:numCache>
                <c:formatCode>#,##0</c:formatCode>
                <c:ptCount val="20"/>
                <c:pt idx="0">
                  <c:v>232529782</c:v>
                </c:pt>
                <c:pt idx="1">
                  <c:v>228781540</c:v>
                </c:pt>
                <c:pt idx="2">
                  <c:v>221472803</c:v>
                </c:pt>
                <c:pt idx="3">
                  <c:v>226226248</c:v>
                </c:pt>
                <c:pt idx="4">
                  <c:v>236275551</c:v>
                </c:pt>
                <c:pt idx="5">
                  <c:v>253332552</c:v>
                </c:pt>
                <c:pt idx="6">
                  <c:v>265020764</c:v>
                </c:pt>
                <c:pt idx="7">
                  <c:v>283887025</c:v>
                </c:pt>
                <c:pt idx="8">
                  <c:v>280630841</c:v>
                </c:pt>
                <c:pt idx="9">
                  <c:v>310074907</c:v>
                </c:pt>
                <c:pt idx="10">
                  <c:v>341410400</c:v>
                </c:pt>
                <c:pt idx="11">
                  <c:v>332191673</c:v>
                </c:pt>
                <c:pt idx="12">
                  <c:v>336288708</c:v>
                </c:pt>
                <c:pt idx="13">
                  <c:v>339674870</c:v>
                </c:pt>
                <c:pt idx="14">
                  <c:v>341755259</c:v>
                </c:pt>
                <c:pt idx="15">
                  <c:v>343604420</c:v>
                </c:pt>
                <c:pt idx="16">
                  <c:v>355603164</c:v>
                </c:pt>
                <c:pt idx="17">
                  <c:v>368131820</c:v>
                </c:pt>
                <c:pt idx="18">
                  <c:v>381245074</c:v>
                </c:pt>
                <c:pt idx="19">
                  <c:v>394846359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D9-4B99-AC6F-E89433AE3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196416"/>
        <c:axId val="41195936"/>
      </c:lineChart>
      <c:catAx>
        <c:axId val="4119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95936"/>
        <c:crosses val="autoZero"/>
        <c:auto val="1"/>
        <c:lblAlgn val="ctr"/>
        <c:lblOffset val="100"/>
        <c:noMultiLvlLbl val="0"/>
      </c:catAx>
      <c:valAx>
        <c:axId val="4119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96416"/>
        <c:crosses val="autoZero"/>
        <c:crossBetween val="between"/>
        <c:majorUnit val="200000000"/>
        <c:dispUnits>
          <c:builtInUnit val="millions"/>
        </c:dispUnits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7.907152230971129E-2"/>
          <c:y val="9.3286089238845141E-2"/>
          <c:w val="0.40991223753280842"/>
          <c:h val="8.2639982502187223E-2"/>
        </c:manualLayout>
      </c:layout>
      <c:overlay val="1"/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Homesteads!$F$6</c:f>
              <c:strCache>
                <c:ptCount val="1"/>
                <c:pt idx="0">
                  <c:v>Dummy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sng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356-4F57-B8E5-660FE30389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Homesteads!$G$3:$Q$3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Homesteads!$G$6:$Q$6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56-4F57-B8E5-660FE3038993}"/>
            </c:ext>
          </c:extLst>
        </c:ser>
        <c:ser>
          <c:idx val="0"/>
          <c:order val="1"/>
          <c:tx>
            <c:strRef>
              <c:f>Homesteads!$F$5</c:f>
              <c:strCache>
                <c:ptCount val="1"/>
                <c:pt idx="0">
                  <c:v>Total Homestead Deductions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Homesteads!$G$3:$Q$3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Homesteads!$G$5:$Q$5</c:f>
              <c:numCache>
                <c:formatCode>#,##0</c:formatCode>
                <c:ptCount val="11"/>
                <c:pt idx="0">
                  <c:v>178320926</c:v>
                </c:pt>
                <c:pt idx="1">
                  <c:v>206385360</c:v>
                </c:pt>
                <c:pt idx="2">
                  <c:v>210143183</c:v>
                </c:pt>
                <c:pt idx="3">
                  <c:v>215156626</c:v>
                </c:pt>
                <c:pt idx="4">
                  <c:v>222303497</c:v>
                </c:pt>
                <c:pt idx="5">
                  <c:v>233972194</c:v>
                </c:pt>
                <c:pt idx="6">
                  <c:v>247938235</c:v>
                </c:pt>
                <c:pt idx="7">
                  <c:v>257855818</c:v>
                </c:pt>
                <c:pt idx="8">
                  <c:v>268170133</c:v>
                </c:pt>
                <c:pt idx="9">
                  <c:v>278896965</c:v>
                </c:pt>
                <c:pt idx="10">
                  <c:v>290052937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56-4F57-B8E5-660FE30389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6483711"/>
        <c:axId val="1716510591"/>
      </c:barChart>
      <c:lineChart>
        <c:grouping val="standard"/>
        <c:varyColors val="0"/>
        <c:ser>
          <c:idx val="2"/>
          <c:order val="2"/>
          <c:tx>
            <c:strRef>
              <c:f>Homesteads!$F$5</c:f>
              <c:strCache>
                <c:ptCount val="1"/>
                <c:pt idx="0">
                  <c:v>Total Homestead Deductions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&quot;$&quot;#,##0.0;\-&quot;$&quot;#,##0.0;_(* &quot;&quot;??_)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Homesteads!$G$5:$Q$5</c:f>
              <c:numCache>
                <c:formatCode>#,##0</c:formatCode>
                <c:ptCount val="11"/>
                <c:pt idx="0">
                  <c:v>178320926</c:v>
                </c:pt>
                <c:pt idx="1">
                  <c:v>206385360</c:v>
                </c:pt>
                <c:pt idx="2">
                  <c:v>210143183</c:v>
                </c:pt>
                <c:pt idx="3">
                  <c:v>215156626</c:v>
                </c:pt>
                <c:pt idx="4">
                  <c:v>222303497</c:v>
                </c:pt>
                <c:pt idx="5">
                  <c:v>233972194</c:v>
                </c:pt>
                <c:pt idx="6">
                  <c:v>247938235</c:v>
                </c:pt>
                <c:pt idx="7">
                  <c:v>257855818</c:v>
                </c:pt>
                <c:pt idx="8">
                  <c:v>268170133</c:v>
                </c:pt>
                <c:pt idx="9">
                  <c:v>278896965</c:v>
                </c:pt>
                <c:pt idx="10">
                  <c:v>290052937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56-4F57-B8E5-660FE3038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6483711"/>
        <c:axId val="1716510591"/>
      </c:lineChart>
      <c:catAx>
        <c:axId val="1716483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6510591"/>
        <c:crosses val="autoZero"/>
        <c:auto val="1"/>
        <c:lblAlgn val="ctr"/>
        <c:lblOffset val="100"/>
        <c:noMultiLvlLbl val="0"/>
      </c:catAx>
      <c:valAx>
        <c:axId val="171651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6483711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Homesteads!$F$6</c:f>
              <c:strCache>
                <c:ptCount val="1"/>
                <c:pt idx="0">
                  <c:v>Dummy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sng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C4B-40F9-BA01-BDD5F549E3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Homesteads!$G$3:$R$3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Homesteads!$G$6:$R$6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4B-40F9-BA01-BDD5F549E3EF}"/>
            </c:ext>
          </c:extLst>
        </c:ser>
        <c:ser>
          <c:idx val="1"/>
          <c:order val="1"/>
          <c:tx>
            <c:strRef>
              <c:f>Homesteads!$F$7</c:f>
              <c:strCache>
                <c:ptCount val="1"/>
                <c:pt idx="0">
                  <c:v>Total Non-Homestead Residental Deductions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Homesteads!$G$3:$R$3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Homesteads!$G$7:$R$7</c:f>
              <c:numCache>
                <c:formatCode>#,##0</c:formatCode>
                <c:ptCount val="11"/>
                <c:pt idx="0">
                  <c:v>0</c:v>
                </c:pt>
                <c:pt idx="1">
                  <c:v>8381429</c:v>
                </c:pt>
                <c:pt idx="2" formatCode="_(* #,##0_);_(* \(#,##0\);_(* &quot;-&quot;??_);_(@_)">
                  <c:v>17356973</c:v>
                </c:pt>
                <c:pt idx="3">
                  <c:v>28618788</c:v>
                </c:pt>
                <c:pt idx="4">
                  <c:v>38903928</c:v>
                </c:pt>
                <c:pt idx="5">
                  <c:v>48474975</c:v>
                </c:pt>
                <c:pt idx="6">
                  <c:v>55695207</c:v>
                </c:pt>
                <c:pt idx="7">
                  <c:v>57632118</c:v>
                </c:pt>
                <c:pt idx="8">
                  <c:v>59687697</c:v>
                </c:pt>
                <c:pt idx="9">
                  <c:v>61883856</c:v>
                </c:pt>
                <c:pt idx="10">
                  <c:v>64167529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4B-40F9-BA01-BDD5F549E3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78839551"/>
        <c:axId val="378835231"/>
      </c:barChart>
      <c:lineChart>
        <c:grouping val="standard"/>
        <c:varyColors val="0"/>
        <c:ser>
          <c:idx val="2"/>
          <c:order val="2"/>
          <c:tx>
            <c:strRef>
              <c:f>Homesteads!$F$7</c:f>
              <c:strCache>
                <c:ptCount val="1"/>
                <c:pt idx="0">
                  <c:v>Total Non-Homestead Residental Deductions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&quot;$&quot;#,##0.0;\-&quot;$&quot;#,##0.0;_(* &quot;&quot;??_)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Homesteads!$G$7:$Q$7</c:f>
              <c:numCache>
                <c:formatCode>#,##0</c:formatCode>
                <c:ptCount val="11"/>
                <c:pt idx="0">
                  <c:v>0</c:v>
                </c:pt>
                <c:pt idx="1">
                  <c:v>8381429</c:v>
                </c:pt>
                <c:pt idx="2" formatCode="_(* #,##0_);_(* \(#,##0\);_(* &quot;-&quot;??_);_(@_)">
                  <c:v>17356973</c:v>
                </c:pt>
                <c:pt idx="3">
                  <c:v>28618788</c:v>
                </c:pt>
                <c:pt idx="4">
                  <c:v>38903928</c:v>
                </c:pt>
                <c:pt idx="5">
                  <c:v>48474975</c:v>
                </c:pt>
                <c:pt idx="6">
                  <c:v>55695207</c:v>
                </c:pt>
                <c:pt idx="7">
                  <c:v>57632118</c:v>
                </c:pt>
                <c:pt idx="8">
                  <c:v>59687697</c:v>
                </c:pt>
                <c:pt idx="9">
                  <c:v>61883856</c:v>
                </c:pt>
                <c:pt idx="10">
                  <c:v>64167529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4B-40F9-BA01-BDD5F549E3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8839551"/>
        <c:axId val="378835231"/>
      </c:lineChart>
      <c:catAx>
        <c:axId val="378839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35231"/>
        <c:crosses val="autoZero"/>
        <c:auto val="1"/>
        <c:lblAlgn val="ctr"/>
        <c:lblOffset val="100"/>
        <c:noMultiLvlLbl val="0"/>
      </c:catAx>
      <c:valAx>
        <c:axId val="378835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39551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AV!$A$10</c:f>
              <c:strCache>
                <c:ptCount val="1"/>
                <c:pt idx="0">
                  <c:v>History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AV!$B$2:$U$2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  <c:extLst/>
            </c:numRef>
          </c:cat>
          <c:val>
            <c:numRef>
              <c:f>AV!$B$10:$U$10</c:f>
              <c:numCache>
                <c:formatCode>0.0%</c:formatCode>
                <c:ptCount val="20"/>
                <c:pt idx="0">
                  <c:v>-6.316644350187739E-2</c:v>
                </c:pt>
                <c:pt idx="1">
                  <c:v>-1.6119406158476512E-2</c:v>
                </c:pt>
                <c:pt idx="2">
                  <c:v>-3.1946358084660176E-2</c:v>
                </c:pt>
                <c:pt idx="3">
                  <c:v>2.1462883639035368E-2</c:v>
                </c:pt>
                <c:pt idx="4">
                  <c:v>4.4421472259929873E-2</c:v>
                </c:pt>
                <c:pt idx="5">
                  <c:v>7.2191138388245646E-2</c:v>
                </c:pt>
                <c:pt idx="6">
                  <c:v>4.6137821246122313E-2</c:v>
                </c:pt>
                <c:pt idx="7">
                  <c:v>7.1187859831239431E-2</c:v>
                </c:pt>
                <c:pt idx="8">
                  <c:v>-1.1469999377393125E-2</c:v>
                </c:pt>
                <c:pt idx="9">
                  <c:v>0.10492099120352916</c:v>
                </c:pt>
                <c:pt idx="10">
                  <c:v>9.7382488290160163E-2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307-4548-BF8F-BC4686F6390C}"/>
            </c:ext>
          </c:extLst>
        </c:ser>
        <c:ser>
          <c:idx val="1"/>
          <c:order val="1"/>
          <c:tx>
            <c:strRef>
              <c:f>AV!$A$11</c:f>
              <c:strCache>
                <c:ptCount val="1"/>
                <c:pt idx="0">
                  <c:v>Projected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AV!$B$2:$U$2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  <c:extLst/>
            </c:numRef>
          </c:cat>
          <c:val>
            <c:numRef>
              <c:f>AV!$B$11:$U$11</c:f>
              <c:numCache>
                <c:formatCode>General</c:formatCode>
                <c:ptCount val="20"/>
                <c:pt idx="11" formatCode="0.0%">
                  <c:v>-2.8270826539662841E-2</c:v>
                </c:pt>
                <c:pt idx="12" formatCode="0.0%">
                  <c:v>9.3902261071692195E-3</c:v>
                </c:pt>
                <c:pt idx="13" formatCode="0.0%">
                  <c:v>7.7274942759442133E-3</c:v>
                </c:pt>
                <c:pt idx="14" formatCode="0.0%">
                  <c:v>3.3533379702574972E-3</c:v>
                </c:pt>
                <c:pt idx="15" formatCode="0.0%">
                  <c:v>6.3075087902930704E-4</c:v>
                </c:pt>
                <c:pt idx="16" formatCode="0.0%">
                  <c:v>3.5379603038207197E-2</c:v>
                </c:pt>
                <c:pt idx="17" formatCode="0.0%">
                  <c:v>3.5765876146062636E-2</c:v>
                </c:pt>
                <c:pt idx="18" formatCode="0.0%">
                  <c:v>3.570545140514092E-2</c:v>
                </c:pt>
                <c:pt idx="19" formatCode="0.0%">
                  <c:v>3.5847860830890532E-2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307-4548-BF8F-BC4686F63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11663728"/>
        <c:axId val="1611660368"/>
      </c:barChart>
      <c:lineChart>
        <c:grouping val="standard"/>
        <c:varyColors val="0"/>
        <c:ser>
          <c:idx val="2"/>
          <c:order val="2"/>
          <c:tx>
            <c:strRef>
              <c:f>AV!$A$12</c:f>
              <c:strCache>
                <c:ptCount val="1"/>
                <c:pt idx="0">
                  <c:v>"total"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&quot;&quot;;\-0.0%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AV!$B$2:$U$2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  <c:extLst/>
            </c:numRef>
          </c:cat>
          <c:val>
            <c:numRef>
              <c:f>AV!$B$12:$U$12</c:f>
              <c:numCache>
                <c:formatCode>0.0%</c:formatCode>
                <c:ptCount val="20"/>
                <c:pt idx="0">
                  <c:v>-6.316644350187739E-2</c:v>
                </c:pt>
                <c:pt idx="1">
                  <c:v>-1.6119406158476512E-2</c:v>
                </c:pt>
                <c:pt idx="2">
                  <c:v>-3.1946358084660176E-2</c:v>
                </c:pt>
                <c:pt idx="3">
                  <c:v>2.1462883639035368E-2</c:v>
                </c:pt>
                <c:pt idx="4">
                  <c:v>4.4421472259929873E-2</c:v>
                </c:pt>
                <c:pt idx="5">
                  <c:v>7.2191138388245646E-2</c:v>
                </c:pt>
                <c:pt idx="6">
                  <c:v>4.6137821246122313E-2</c:v>
                </c:pt>
                <c:pt idx="7">
                  <c:v>7.1187859831239431E-2</c:v>
                </c:pt>
                <c:pt idx="8">
                  <c:v>-1.1469999377393125E-2</c:v>
                </c:pt>
                <c:pt idx="9">
                  <c:v>0.10492099120352916</c:v>
                </c:pt>
                <c:pt idx="10">
                  <c:v>9.7382488290160163E-2</c:v>
                </c:pt>
                <c:pt idx="11">
                  <c:v>-2.8270826539662841E-2</c:v>
                </c:pt>
                <c:pt idx="12">
                  <c:v>9.3902261071692195E-3</c:v>
                </c:pt>
                <c:pt idx="13">
                  <c:v>7.7274942759442133E-3</c:v>
                </c:pt>
                <c:pt idx="14">
                  <c:v>3.3533379702574972E-3</c:v>
                </c:pt>
                <c:pt idx="15">
                  <c:v>6.3075087902930704E-4</c:v>
                </c:pt>
                <c:pt idx="16">
                  <c:v>3.5379603038207197E-2</c:v>
                </c:pt>
                <c:pt idx="17">
                  <c:v>3.5765876146062636E-2</c:v>
                </c:pt>
                <c:pt idx="18">
                  <c:v>3.570545140514092E-2</c:v>
                </c:pt>
                <c:pt idx="19">
                  <c:v>3.5847860830890532E-2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5307-4548-BF8F-BC4686F6390C}"/>
            </c:ext>
          </c:extLst>
        </c:ser>
        <c:ser>
          <c:idx val="3"/>
          <c:order val="3"/>
          <c:tx>
            <c:strRef>
              <c:f>AV!$A$12</c:f>
              <c:strCache>
                <c:ptCount val="1"/>
                <c:pt idx="0">
                  <c:v>"total"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0.0%;&quot;&quot;;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0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  <c:pt idx="4">
                <c:v>2020</c:v>
              </c:pt>
              <c:pt idx="5">
                <c:v>2021</c:v>
              </c:pt>
              <c:pt idx="6">
                <c:v>2022</c:v>
              </c:pt>
              <c:pt idx="7">
                <c:v>2023</c:v>
              </c:pt>
              <c:pt idx="8">
                <c:v>2024</c:v>
              </c:pt>
              <c:pt idx="9">
                <c:v>2025</c:v>
              </c:pt>
              <c:pt idx="10">
                <c:v>2026</c:v>
              </c:pt>
              <c:pt idx="11">
                <c:v>2027</c:v>
              </c:pt>
              <c:pt idx="12">
                <c:v>2028</c:v>
              </c:pt>
              <c:pt idx="13">
                <c:v>2029</c:v>
              </c:pt>
              <c:pt idx="14">
                <c:v>2030</c:v>
              </c:pt>
              <c:pt idx="15">
                <c:v>2031</c:v>
              </c:pt>
              <c:pt idx="16">
                <c:v>2032</c:v>
              </c:pt>
              <c:pt idx="17">
                <c:v>2033</c:v>
              </c:pt>
              <c:pt idx="18">
                <c:v>2034</c:v>
              </c:pt>
              <c:pt idx="19">
                <c:v>2035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AV!$B$12:$U$12</c:f>
              <c:numCache>
                <c:formatCode>0.0%</c:formatCode>
                <c:ptCount val="20"/>
                <c:pt idx="0">
                  <c:v>-6.316644350187739E-2</c:v>
                </c:pt>
                <c:pt idx="1">
                  <c:v>-1.6119406158476512E-2</c:v>
                </c:pt>
                <c:pt idx="2">
                  <c:v>-3.1946358084660176E-2</c:v>
                </c:pt>
                <c:pt idx="3">
                  <c:v>2.1462883639035368E-2</c:v>
                </c:pt>
                <c:pt idx="4">
                  <c:v>4.4421472259929873E-2</c:v>
                </c:pt>
                <c:pt idx="5">
                  <c:v>7.2191138388245646E-2</c:v>
                </c:pt>
                <c:pt idx="6">
                  <c:v>4.6137821246122313E-2</c:v>
                </c:pt>
                <c:pt idx="7">
                  <c:v>7.1187859831239431E-2</c:v>
                </c:pt>
                <c:pt idx="8">
                  <c:v>-1.1469999377393125E-2</c:v>
                </c:pt>
                <c:pt idx="9">
                  <c:v>0.10492099120352916</c:v>
                </c:pt>
                <c:pt idx="10">
                  <c:v>9.7382488290160163E-2</c:v>
                </c:pt>
                <c:pt idx="11">
                  <c:v>-2.8270826539662841E-2</c:v>
                </c:pt>
                <c:pt idx="12">
                  <c:v>9.3902261071692195E-3</c:v>
                </c:pt>
                <c:pt idx="13">
                  <c:v>7.7274942759442133E-3</c:v>
                </c:pt>
                <c:pt idx="14">
                  <c:v>3.3533379702574972E-3</c:v>
                </c:pt>
                <c:pt idx="15">
                  <c:v>6.3075087902930704E-4</c:v>
                </c:pt>
                <c:pt idx="16">
                  <c:v>3.5379603038207197E-2</c:v>
                </c:pt>
                <c:pt idx="17">
                  <c:v>3.5765876146062636E-2</c:v>
                </c:pt>
                <c:pt idx="18">
                  <c:v>3.570545140514092E-2</c:v>
                </c:pt>
                <c:pt idx="19">
                  <c:v>3.5847860830890532E-2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5307-4548-BF8F-BC4686F63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663728"/>
        <c:axId val="1611660368"/>
      </c:lineChart>
      <c:catAx>
        <c:axId val="161166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660368"/>
        <c:crosses val="autoZero"/>
        <c:auto val="1"/>
        <c:lblAlgn val="ctr"/>
        <c:lblOffset val="100"/>
        <c:noMultiLvlLbl val="0"/>
      </c:catAx>
      <c:valAx>
        <c:axId val="161166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66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egendEntry>
        <c:idx val="2"/>
        <c:delete val="1"/>
      </c:legendEntry>
      <c:legendEntry>
        <c:idx val="3"/>
        <c:delete val="1"/>
      </c:legendEntry>
      <c:overlay val="1"/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Debt Service is Not Protected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Scen_Current!$B$132</c:f>
              <c:strCache>
                <c:ptCount val="1"/>
                <c:pt idx="0">
                  <c:v>Circuit Breaker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31750"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Scen_Current!$C$2:$I$2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Scen_Current!$C$132:$I$132</c:f>
              <c:numCache>
                <c:formatCode>"$"#,##0_);\("$"#,##0\);""</c:formatCode>
                <c:ptCount val="7"/>
                <c:pt idx="0">
                  <c:v>1467852.88</c:v>
                </c:pt>
                <c:pt idx="1">
                  <c:v>1168769</c:v>
                </c:pt>
                <c:pt idx="2">
                  <c:v>1254961</c:v>
                </c:pt>
                <c:pt idx="3">
                  <c:v>1613864</c:v>
                </c:pt>
                <c:pt idx="4">
                  <c:v>1653607</c:v>
                </c:pt>
                <c:pt idx="5">
                  <c:v>1694164</c:v>
                </c:pt>
                <c:pt idx="6">
                  <c:v>1742496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3-4EF6-95F4-93E243498746}"/>
            </c:ext>
          </c:extLst>
        </c:ser>
        <c:ser>
          <c:idx val="1"/>
          <c:order val="1"/>
          <c:tx>
            <c:strRef>
              <c:f>Scen_Current!$B$133</c:f>
              <c:strCache>
                <c:ptCount val="1"/>
                <c:pt idx="0">
                  <c:v>Unfunded Credits - Operations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C3-4EF6-95F4-93E243498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Scen_Current!$C$2:$I$2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Scen_Current!$C$133:$I$133</c:f>
              <c:numCache>
                <c:formatCode>"$"#,##0_);\("$"#,##0\);""</c:formatCode>
                <c:ptCount val="7"/>
                <c:pt idx="0">
                  <c:v>9549.35</c:v>
                </c:pt>
                <c:pt idx="1">
                  <c:v>70639</c:v>
                </c:pt>
                <c:pt idx="2">
                  <c:v>77300</c:v>
                </c:pt>
                <c:pt idx="3">
                  <c:v>84476</c:v>
                </c:pt>
                <c:pt idx="4">
                  <c:v>88464</c:v>
                </c:pt>
                <c:pt idx="5">
                  <c:v>91771</c:v>
                </c:pt>
                <c:pt idx="6">
                  <c:v>91574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C3-4EF6-95F4-93E243498746}"/>
            </c:ext>
          </c:extLst>
        </c:ser>
        <c:ser>
          <c:idx val="2"/>
          <c:order val="2"/>
          <c:tx>
            <c:strRef>
              <c:f>Scen_Current!$B$134</c:f>
              <c:strCache>
                <c:ptCount val="1"/>
                <c:pt idx="0">
                  <c:v>Unfunded Credits - Debt Service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31750"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Scen_Current!$C$2:$I$2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Scen_Current!$C$134:$I$134</c:f>
              <c:numCache>
                <c:formatCode>"$"#,##0_);\("$"#,##0\);""</c:formatCode>
                <c:ptCount val="7"/>
                <c:pt idx="0">
                  <c:v>9675.58</c:v>
                </c:pt>
                <c:pt idx="1">
                  <c:v>75511</c:v>
                </c:pt>
                <c:pt idx="2">
                  <c:v>79459</c:v>
                </c:pt>
                <c:pt idx="3">
                  <c:v>83491</c:v>
                </c:pt>
                <c:pt idx="4">
                  <c:v>84078</c:v>
                </c:pt>
                <c:pt idx="5">
                  <c:v>83852</c:v>
                </c:pt>
                <c:pt idx="6">
                  <c:v>80467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C3-4EF6-95F4-93E243498746}"/>
            </c:ext>
          </c:extLst>
        </c:ser>
        <c:ser>
          <c:idx val="3"/>
          <c:order val="3"/>
          <c:tx>
            <c:strRef>
              <c:f>Scen_Current!$B$135</c:f>
              <c:strCache>
                <c:ptCount val="1"/>
                <c:pt idx="0">
                  <c:v>Unfunded Credits - Referendum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317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Scen_Current!$C$2:$I$2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Scen_Current!$C$135:$I$135</c:f>
              <c:numCache>
                <c:formatCode>"$"#,##0_);\("$"#,##0\);""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C3-4EF6-95F4-93E2434987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248227552"/>
        <c:axId val="1248229472"/>
      </c:barChart>
      <c:lineChart>
        <c:grouping val="standard"/>
        <c:varyColors val="0"/>
        <c:ser>
          <c:idx val="4"/>
          <c:order val="4"/>
          <c:tx>
            <c:strRef>
              <c:f>Scen_Current!$B$136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Scen_Current!$C$2:$I$2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Scen_Current!$C$136:$I$136</c:f>
              <c:numCache>
                <c:formatCode>"$"#,##0.0_);\("$"#,##0.0\)</c:formatCode>
                <c:ptCount val="7"/>
                <c:pt idx="0">
                  <c:v>1487077.81</c:v>
                </c:pt>
                <c:pt idx="1">
                  <c:v>1314919</c:v>
                </c:pt>
                <c:pt idx="2">
                  <c:v>1411720</c:v>
                </c:pt>
                <c:pt idx="3">
                  <c:v>1781831</c:v>
                </c:pt>
                <c:pt idx="4">
                  <c:v>1826149</c:v>
                </c:pt>
                <c:pt idx="5">
                  <c:v>1869787</c:v>
                </c:pt>
                <c:pt idx="6">
                  <c:v>1914537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5C3-4EF6-95F4-93E2434987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48227552"/>
        <c:axId val="1248229472"/>
      </c:lineChart>
      <c:catAx>
        <c:axId val="12482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229472"/>
        <c:crosses val="autoZero"/>
        <c:auto val="1"/>
        <c:lblAlgn val="ctr"/>
        <c:lblOffset val="100"/>
        <c:noMultiLvlLbl val="0"/>
      </c:catAx>
      <c:valAx>
        <c:axId val="124822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22755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Debt Service is Protected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Scen_Protect!$B$132</c:f>
              <c:strCache>
                <c:ptCount val="1"/>
                <c:pt idx="0">
                  <c:v>Circuit Breaker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31750"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Scen_Protect!$C$2:$I$2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Scen_Protect!$C$132:$I$132</c:f>
              <c:numCache>
                <c:formatCode>"$"#,##0_);\("$"#,##0\);""</c:formatCode>
                <c:ptCount val="7"/>
                <c:pt idx="0">
                  <c:v>1467852.88</c:v>
                </c:pt>
                <c:pt idx="1">
                  <c:v>1168769</c:v>
                </c:pt>
                <c:pt idx="2">
                  <c:v>1254961</c:v>
                </c:pt>
                <c:pt idx="3">
                  <c:v>1613864</c:v>
                </c:pt>
                <c:pt idx="4">
                  <c:v>1653607</c:v>
                </c:pt>
                <c:pt idx="5">
                  <c:v>1694164</c:v>
                </c:pt>
                <c:pt idx="6">
                  <c:v>1742496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20-49F2-82BE-4AACB65A2320}"/>
            </c:ext>
          </c:extLst>
        </c:ser>
        <c:ser>
          <c:idx val="1"/>
          <c:order val="1"/>
          <c:tx>
            <c:strRef>
              <c:f>Scen_Protect!$B$133</c:f>
              <c:strCache>
                <c:ptCount val="1"/>
                <c:pt idx="0">
                  <c:v>Unfunded Credits - Operations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20-49F2-82BE-4AACB65A23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Scen_Protect!$C$2:$I$2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Scen_Protect!$C$133:$I$133</c:f>
              <c:numCache>
                <c:formatCode>"$"#,##0_);\("$"#,##0\);""</c:formatCode>
                <c:ptCount val="7"/>
                <c:pt idx="0">
                  <c:v>9549.35</c:v>
                </c:pt>
                <c:pt idx="1">
                  <c:v>130201</c:v>
                </c:pt>
                <c:pt idx="2">
                  <c:v>139103</c:v>
                </c:pt>
                <c:pt idx="3">
                  <c:v>148353</c:v>
                </c:pt>
                <c:pt idx="4">
                  <c:v>152375</c:v>
                </c:pt>
                <c:pt idx="5">
                  <c:v>155225</c:v>
                </c:pt>
                <c:pt idx="6">
                  <c:v>154222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20-49F2-82BE-4AACB65A2320}"/>
            </c:ext>
          </c:extLst>
        </c:ser>
        <c:ser>
          <c:idx val="2"/>
          <c:order val="2"/>
          <c:tx>
            <c:strRef>
              <c:f>Scen_Protect!$B$134</c:f>
              <c:strCache>
                <c:ptCount val="1"/>
                <c:pt idx="0">
                  <c:v>Unfunded Credits - Debt Service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31750"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Scen_Protect!$C$2:$I$2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Scen_Protect!$C$134:$I$134</c:f>
              <c:numCache>
                <c:formatCode>"$"#,##0_);\("$"#,##0\);""</c:formatCode>
                <c:ptCount val="7"/>
                <c:pt idx="0">
                  <c:v>9675.58</c:v>
                </c:pt>
                <c:pt idx="1">
                  <c:v>15949</c:v>
                </c:pt>
                <c:pt idx="2">
                  <c:v>17656</c:v>
                </c:pt>
                <c:pt idx="3">
                  <c:v>19614</c:v>
                </c:pt>
                <c:pt idx="4">
                  <c:v>20167</c:v>
                </c:pt>
                <c:pt idx="5">
                  <c:v>20398</c:v>
                </c:pt>
                <c:pt idx="6">
                  <c:v>17819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20-49F2-82BE-4AACB65A2320}"/>
            </c:ext>
          </c:extLst>
        </c:ser>
        <c:ser>
          <c:idx val="3"/>
          <c:order val="3"/>
          <c:tx>
            <c:strRef>
              <c:f>Scen_Protect!$B$135</c:f>
              <c:strCache>
                <c:ptCount val="1"/>
                <c:pt idx="0">
                  <c:v>Unfunded Credits - Referendum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317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Scen_Protect!$C$2:$I$2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Scen_Protect!$C$135:$I$135</c:f>
              <c:numCache>
                <c:formatCode>"$"#,##0_);\("$"#,##0\);""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20-49F2-82BE-4AACB65A23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248227552"/>
        <c:axId val="1248229472"/>
      </c:barChart>
      <c:lineChart>
        <c:grouping val="standard"/>
        <c:varyColors val="0"/>
        <c:ser>
          <c:idx val="4"/>
          <c:order val="4"/>
          <c:tx>
            <c:strRef>
              <c:f>Scen_Protect!$B$136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Scen_Protect!$C$2:$I$2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Scen_Protect!$C$136:$I$136</c:f>
              <c:numCache>
                <c:formatCode>"$"#,##0.0_);\("$"#,##0.0\)</c:formatCode>
                <c:ptCount val="7"/>
                <c:pt idx="0">
                  <c:v>1487077.81</c:v>
                </c:pt>
                <c:pt idx="1">
                  <c:v>1314919</c:v>
                </c:pt>
                <c:pt idx="2">
                  <c:v>1411720</c:v>
                </c:pt>
                <c:pt idx="3">
                  <c:v>1781831</c:v>
                </c:pt>
                <c:pt idx="4">
                  <c:v>1826149</c:v>
                </c:pt>
                <c:pt idx="5">
                  <c:v>1869787</c:v>
                </c:pt>
                <c:pt idx="6">
                  <c:v>1914537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20-49F2-82BE-4AACB65A23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48227552"/>
        <c:axId val="1248229472"/>
      </c:lineChart>
      <c:catAx>
        <c:axId val="12482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229472"/>
        <c:crosses val="autoZero"/>
        <c:auto val="1"/>
        <c:lblAlgn val="ctr"/>
        <c:lblOffset val="100"/>
        <c:noMultiLvlLbl val="0"/>
      </c:catAx>
      <c:valAx>
        <c:axId val="124822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22755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8"/>
          <c:order val="0"/>
          <c:tx>
            <c:strRef>
              <c:f>Scen_Current!$B$94</c:f>
              <c:strCache>
                <c:ptCount val="1"/>
                <c:pt idx="0">
                  <c:v>Operations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;\-#,##0;_(* &quot;&quot;??_)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Scen_Current!$C$2:$I$2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Scen_Current!$C$94:$I$94</c:f>
              <c:numCache>
                <c:formatCode>#,##0.0,;\-#,##0.0,;""</c:formatCode>
                <c:ptCount val="7"/>
                <c:pt idx="0">
                  <c:v>657153.77</c:v>
                </c:pt>
                <c:pt idx="1">
                  <c:v>980519</c:v>
                </c:pt>
                <c:pt idx="2">
                  <c:v>976463</c:v>
                </c:pt>
                <c:pt idx="3">
                  <c:v>702733</c:v>
                </c:pt>
                <c:pt idx="4">
                  <c:v>755045</c:v>
                </c:pt>
                <c:pt idx="5">
                  <c:v>811066</c:v>
                </c:pt>
                <c:pt idx="6">
                  <c:v>866811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B1-496B-9DE8-0E9F1C1B2A30}"/>
            </c:ext>
          </c:extLst>
        </c:ser>
        <c:ser>
          <c:idx val="7"/>
          <c:order val="1"/>
          <c:tx>
            <c:strRef>
              <c:f>Scen_Current!$B$93</c:f>
              <c:strCache>
                <c:ptCount val="1"/>
                <c:pt idx="0">
                  <c:v>Schl Pension Debt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;\-#,##0;_(* &quot;&quot;??_)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Scen_Current!$C$2:$I$2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Scen_Current!$C$93:$I$93</c:f>
            </c:numRef>
          </c:val>
          <c:extLst>
            <c:ext xmlns:c16="http://schemas.microsoft.com/office/drawing/2014/chart" uri="{C3380CC4-5D6E-409C-BE32-E72D297353CC}">
              <c16:uniqueId val="{00000001-3FB1-496B-9DE8-0E9F1C1B2A30}"/>
            </c:ext>
          </c:extLst>
        </c:ser>
        <c:ser>
          <c:idx val="6"/>
          <c:order val="2"/>
          <c:tx>
            <c:strRef>
              <c:f>Scen_Current!$B$92</c:f>
              <c:strCache>
                <c:ptCount val="1"/>
                <c:pt idx="0">
                  <c:v>Debt Service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;\-#,##0;_(* &quot;&quot;??_)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Scen_Current!$C$2:$I$2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Scen_Current!$C$92:$I$92</c:f>
              <c:numCache>
                <c:formatCode>#,##0.0,;\-#,##0.0,;""</c:formatCode>
                <c:ptCount val="7"/>
                <c:pt idx="0">
                  <c:v>2153096.42</c:v>
                </c:pt>
                <c:pt idx="1">
                  <c:v>2297537</c:v>
                </c:pt>
                <c:pt idx="2">
                  <c:v>2293589</c:v>
                </c:pt>
                <c:pt idx="3">
                  <c:v>2289557</c:v>
                </c:pt>
                <c:pt idx="4">
                  <c:v>2288970</c:v>
                </c:pt>
                <c:pt idx="5">
                  <c:v>2289196</c:v>
                </c:pt>
                <c:pt idx="6">
                  <c:v>2292581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B1-496B-9DE8-0E9F1C1B2A30}"/>
            </c:ext>
          </c:extLst>
        </c:ser>
        <c:ser>
          <c:idx val="4"/>
          <c:order val="3"/>
          <c:tx>
            <c:strRef>
              <c:f>Scen_Current!$B$90</c:f>
              <c:strCache>
                <c:ptCount val="1"/>
                <c:pt idx="0">
                  <c:v>Operating Referendum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;\-#,##0;_(* &quot;&quot;??_)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Scen_Current!$C$2:$I$2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Scen_Current!$C$90:$I$90</c:f>
            </c:numRef>
          </c:val>
          <c:extLst>
            <c:ext xmlns:c16="http://schemas.microsoft.com/office/drawing/2014/chart" uri="{C3380CC4-5D6E-409C-BE32-E72D297353CC}">
              <c16:uniqueId val="{00000003-3FB1-496B-9DE8-0E9F1C1B2A30}"/>
            </c:ext>
          </c:extLst>
        </c:ser>
        <c:ser>
          <c:idx val="5"/>
          <c:order val="4"/>
          <c:tx>
            <c:strRef>
              <c:f>Scen_Current!$B$91</c:f>
              <c:strCache>
                <c:ptCount val="1"/>
                <c:pt idx="0">
                  <c:v>Safety Referendum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;\-#,##0;_(* &quot;&quot;??_)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Scen_Current!$C$2:$I$2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Scen_Current!$C$91:$I$91</c:f>
            </c:numRef>
          </c:val>
          <c:extLst>
            <c:ext xmlns:c16="http://schemas.microsoft.com/office/drawing/2014/chart" uri="{C3380CC4-5D6E-409C-BE32-E72D297353CC}">
              <c16:uniqueId val="{00000004-3FB1-496B-9DE8-0E9F1C1B2A30}"/>
            </c:ext>
          </c:extLst>
        </c:ser>
        <c:ser>
          <c:idx val="3"/>
          <c:order val="5"/>
          <c:tx>
            <c:strRef>
              <c:f>Scen_Current!$B$89</c:f>
              <c:strCache>
                <c:ptCount val="1"/>
                <c:pt idx="0">
                  <c:v>Capital Referendum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;\-#,##0;_(* &quot;&quot;??_)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Scen_Current!$C$2:$I$2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Scen_Current!$C$89:$I$89</c:f>
            </c:numRef>
          </c:val>
          <c:extLst>
            <c:ext xmlns:c16="http://schemas.microsoft.com/office/drawing/2014/chart" uri="{C3380CC4-5D6E-409C-BE32-E72D297353CC}">
              <c16:uniqueId val="{00000005-3FB1-496B-9DE8-0E9F1C1B2A30}"/>
            </c:ext>
          </c:extLst>
        </c:ser>
        <c:ser>
          <c:idx val="2"/>
          <c:order val="6"/>
          <c:tx>
            <c:strRef>
              <c:f>Scen_Current!$B$84</c:f>
              <c:strCache>
                <c:ptCount val="1"/>
                <c:pt idx="0">
                  <c:v>Charter Share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;\-#,##0;_(* &quot;&quot;??_)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Scen_Current!$C$2:$I$2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Scen_Current!$C$87:$I$87</c:f>
            </c:numRef>
          </c:val>
          <c:extLst>
            <c:ext xmlns:c16="http://schemas.microsoft.com/office/drawing/2014/chart" uri="{C3380CC4-5D6E-409C-BE32-E72D297353CC}">
              <c16:uniqueId val="{00000006-3FB1-496B-9DE8-0E9F1C1B2A30}"/>
            </c:ext>
          </c:extLst>
        </c:ser>
        <c:ser>
          <c:idx val="1"/>
          <c:order val="7"/>
          <c:tx>
            <c:strRef>
              <c:f>Scen_Current!$B$76</c:f>
              <c:strCache>
                <c:ptCount val="1"/>
                <c:pt idx="0">
                  <c:v>Unfunded Credits</c:v>
                </c:pt>
              </c:strCache>
            </c:strRef>
          </c:tx>
          <c:spPr>
            <a:solidFill>
              <a:schemeClr val="tx1">
                <a:lumMod val="65000"/>
                <a:lumOff val="35000"/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;\-#,##0;_(* &quot;&quot;??_)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Scen_Current!$C$2:$I$2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Scen_Current!$C$83:$I$83</c:f>
              <c:numCache>
                <c:formatCode>"$"#,##0.0,;\-"$"#,##0.0,;""</c:formatCode>
                <c:ptCount val="7"/>
                <c:pt idx="0">
                  <c:v>1487077.81</c:v>
                </c:pt>
                <c:pt idx="1">
                  <c:v>1314919</c:v>
                </c:pt>
                <c:pt idx="2">
                  <c:v>1411720</c:v>
                </c:pt>
                <c:pt idx="3">
                  <c:v>1781831</c:v>
                </c:pt>
                <c:pt idx="4">
                  <c:v>1826149</c:v>
                </c:pt>
                <c:pt idx="5">
                  <c:v>1869787</c:v>
                </c:pt>
                <c:pt idx="6">
                  <c:v>1914537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B1-496B-9DE8-0E9F1C1B2A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247467024"/>
        <c:axId val="1247458864"/>
      </c:barChart>
      <c:lineChart>
        <c:grouping val="standard"/>
        <c:varyColors val="0"/>
        <c:ser>
          <c:idx val="0"/>
          <c:order val="8"/>
          <c:tx>
            <c:strRef>
              <c:f>Scen_Current!$B$68</c:f>
              <c:strCache>
                <c:ptCount val="1"/>
                <c:pt idx="0">
                  <c:v>Certified Levy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&quot;$&quot;#,##0;\-&quot;$&quot;#,##0;_(* &quot;&quot;?_)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Scen_Current!$C$2:$I$2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Scen_Current!$C$75:$I$75</c:f>
              <c:numCache>
                <c:formatCode>"$"#,##0.0,;\-"$"#,##0.0,;""</c:formatCode>
                <c:ptCount val="7"/>
                <c:pt idx="0">
                  <c:v>4297328</c:v>
                </c:pt>
                <c:pt idx="1">
                  <c:v>4592975</c:v>
                </c:pt>
                <c:pt idx="2">
                  <c:v>4681772</c:v>
                </c:pt>
                <c:pt idx="3">
                  <c:v>4774121</c:v>
                </c:pt>
                <c:pt idx="4">
                  <c:v>4870164</c:v>
                </c:pt>
                <c:pt idx="5">
                  <c:v>4970049</c:v>
                </c:pt>
                <c:pt idx="6">
                  <c:v>5073929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FB1-496B-9DE8-0E9F1C1B2A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47467024"/>
        <c:axId val="1247458864"/>
      </c:lineChart>
      <c:catAx>
        <c:axId val="124746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458864"/>
        <c:crosses val="autoZero"/>
        <c:auto val="1"/>
        <c:lblAlgn val="ctr"/>
        <c:lblOffset val="100"/>
        <c:noMultiLvlLbl val="0"/>
      </c:catAx>
      <c:valAx>
        <c:axId val="124745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46702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RepTxPyr!$B$50</c:f>
              <c:strCache>
                <c:ptCount val="1"/>
                <c:pt idx="0">
                  <c:v>Fixed Debt Levy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RepTxPyr!$C$3:$M$3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RepTxPyr!$C$56:$M$56</c:f>
              <c:numCache>
                <c:formatCode>"$"#,##0.00</c:formatCode>
                <c:ptCount val="11"/>
                <c:pt idx="0">
                  <c:v>748</c:v>
                </c:pt>
                <c:pt idx="1">
                  <c:v>754.2</c:v>
                </c:pt>
                <c:pt idx="2" formatCode="_(* #,##0.00_);_(* \(#,##0.00\);_(* &quot;-&quot;??_);_(@_)">
                  <c:v>778.71195288230581</c:v>
                </c:pt>
                <c:pt idx="3" formatCode="_(* #,##0.00_);_(* \(#,##0.00\);_(* &quot;-&quot;??_);_(@_)">
                  <c:v>805.96701389111286</c:v>
                </c:pt>
                <c:pt idx="4" formatCode="_(* #,##0.00_);_(* \(#,##0.00\);_(* &quot;-&quot;??_);_(@_)">
                  <c:v>836.19049197357879</c:v>
                </c:pt>
                <c:pt idx="5" formatCode="_(* #,##0.00_);_(* \(#,##0.00\);_(* &quot;-&quot;??_);_(@_)">
                  <c:v>869.63822789231369</c:v>
                </c:pt>
                <c:pt idx="6" formatCode="_(* #,##0.00_);_(* \(#,##0.00\);_(* &quot;-&quot;??_);_(@_)">
                  <c:v>904.42411780424334</c:v>
                </c:pt>
                <c:pt idx="7" formatCode="_(* #,##0.00_);_(* \(#,##0.00\);_(* &quot;-&quot;??_);_(@_)">
                  <c:v>940.60137538030426</c:v>
                </c:pt>
                <c:pt idx="8" formatCode="_(* #,##0.00_);_(* \(#,##0.00\);_(* &quot;-&quot;??_);_(@_)">
                  <c:v>978.22532774219383</c:v>
                </c:pt>
                <c:pt idx="9" formatCode="_(* #,##0.00_);_(* \(#,##0.00\);_(* &quot;-&quot;??_);_(@_)">
                  <c:v>1017.354660888711</c:v>
                </c:pt>
                <c:pt idx="10" formatCode="_(* #,##0.00_);_(* \(#,##0.00\);_(* &quot;-&quot;??_);_(@_)">
                  <c:v>1058.0487401421137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48-488A-A850-CC8BF5697E3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930224"/>
        <c:axId val="43941264"/>
      </c:lineChart>
      <c:catAx>
        <c:axId val="4393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41264"/>
        <c:crosses val="autoZero"/>
        <c:auto val="1"/>
        <c:lblAlgn val="ctr"/>
        <c:lblOffset val="100"/>
        <c:noMultiLvlLbl val="0"/>
      </c:catAx>
      <c:valAx>
        <c:axId val="4394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3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Chart1!$A$4</c:f>
              <c:strCache>
                <c:ptCount val="1"/>
                <c:pt idx="0">
                  <c:v>w/ Referendum Renewal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Pt>
            <c:idx val="5"/>
            <c:marker>
              <c:symbol val="circle"/>
              <c:size val="6"/>
              <c:spPr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0FFD-4B2A-9B5E-15B22C0114E0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Chart1!$B$3:$O$3</c:f>
              <c:numCache>
                <c:formatCode>General</c:formatCode>
                <c:ptCount val="1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</c:numCache>
            </c:numRef>
          </c:cat>
          <c:val>
            <c:numRef>
              <c:f>Chart1!$B$4:$O$4</c:f>
              <c:numCache>
                <c:formatCode>#,##0</c:formatCode>
                <c:ptCount val="14"/>
                <c:pt idx="0">
                  <c:v>3545976.23</c:v>
                </c:pt>
                <c:pt idx="1">
                  <c:v>4273425.99</c:v>
                </c:pt>
                <c:pt idx="2">
                  <c:v>5267412.87</c:v>
                </c:pt>
                <c:pt idx="3">
                  <c:v>5230081.34</c:v>
                </c:pt>
                <c:pt idx="4">
                  <c:v>4945636.9200000009</c:v>
                </c:pt>
                <c:pt idx="5">
                  <c:v>3574059.7299999995</c:v>
                </c:pt>
                <c:pt idx="6">
                  <c:v>1798652.0492376487</c:v>
                </c:pt>
                <c:pt idx="7">
                  <c:v>-224929.39226211188</c:v>
                </c:pt>
                <c:pt idx="8">
                  <c:v>-2689980.9665178852</c:v>
                </c:pt>
                <c:pt idx="9">
                  <c:v>-5324675.6341397101</c:v>
                </c:pt>
                <c:pt idx="10">
                  <c:v>-8133516.5736037232</c:v>
                </c:pt>
                <c:pt idx="11">
                  <c:v>-11123284.656097729</c:v>
                </c:pt>
                <c:pt idx="12">
                  <c:v>-14290316.254115306</c:v>
                </c:pt>
                <c:pt idx="13">
                  <c:v>-17639084.61482079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FD-4B2A-9B5E-15B22C0114E0}"/>
            </c:ext>
          </c:extLst>
        </c:ser>
        <c:ser>
          <c:idx val="1"/>
          <c:order val="1"/>
          <c:tx>
            <c:strRef>
              <c:f>Chart1!$A$5</c:f>
              <c:strCache>
                <c:ptCount val="1"/>
                <c:pt idx="0">
                  <c:v>w/o Referendum Renewal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6"/>
            <c:marker>
              <c:symbol val="circle"/>
              <c:size val="6"/>
              <c:spPr>
                <a:solidFill>
                  <a:schemeClr val="bg2"/>
                </a:solidFill>
                <a:ln w="952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FFD-4B2A-9B5E-15B22C0114E0}"/>
              </c:ext>
            </c:extLst>
          </c:dPt>
          <c:dPt>
            <c:idx val="7"/>
            <c:marker>
              <c:symbol val="circle"/>
              <c:size val="6"/>
              <c:spPr>
                <a:solidFill>
                  <a:schemeClr val="bg2"/>
                </a:solidFill>
                <a:ln w="9525">
                  <a:solidFill>
                    <a:schemeClr val="bg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2"/>
                </a:solidFill>
                <a:round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3-0FFD-4B2A-9B5E-15B22C0114E0}"/>
              </c:ext>
            </c:extLst>
          </c:dPt>
          <c:dPt>
            <c:idx val="8"/>
            <c:marker>
              <c:symbol val="circle"/>
              <c:size val="6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FFD-4B2A-9B5E-15B22C0114E0}"/>
              </c:ext>
            </c:extLst>
          </c:dPt>
          <c:dPt>
            <c:idx val="11"/>
            <c:marker>
              <c:symbol val="circle"/>
              <c:size val="6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7-0FFD-4B2A-9B5E-15B22C0114E0}"/>
              </c:ext>
            </c:extLst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FD-4B2A-9B5E-15B22C0114E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FD-4B2A-9B5E-15B22C0114E0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Chart1!$B$3:$O$3</c:f>
              <c:numCache>
                <c:formatCode>General</c:formatCode>
                <c:ptCount val="1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</c:numCache>
              <c:extLst xmlns:c15="http://schemas.microsoft.com/office/drawing/2012/chart"/>
            </c:numRef>
          </c:cat>
          <c:val>
            <c:numRef>
              <c:f>Chart1!$B$5:$O$5</c:f>
              <c:numCache>
                <c:formatCode>General</c:formatCode>
                <c:ptCount val="14"/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8-0FFD-4B2A-9B5E-15B22C011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896463"/>
        <c:axId val="316904143"/>
        <c:extLst/>
      </c:lineChart>
      <c:catAx>
        <c:axId val="316896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81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904143"/>
        <c:crosses val="autoZero"/>
        <c:auto val="1"/>
        <c:lblAlgn val="ctr"/>
        <c:lblOffset val="100"/>
        <c:noMultiLvlLbl val="0"/>
      </c:catAx>
      <c:valAx>
        <c:axId val="316904143"/>
        <c:scaling>
          <c:orientation val="minMax"/>
        </c:scaling>
        <c:delete val="0"/>
        <c:axPos val="l"/>
        <c:majorGridlines>
          <c:spPr>
            <a:ln w="381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896463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b="1" i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Chart1!$A$4</c:f>
              <c:strCache>
                <c:ptCount val="1"/>
                <c:pt idx="0">
                  <c:v>w/ Referendum Renewal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Pt>
            <c:idx val="5"/>
            <c:marker>
              <c:symbol val="circle"/>
              <c:size val="6"/>
              <c:spPr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38A-48CB-A1F3-746A54CD5D40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Chart1!$B$3:$O$3</c:f>
              <c:numCache>
                <c:formatCode>General</c:formatCode>
                <c:ptCount val="1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</c:numCache>
            </c:numRef>
          </c:cat>
          <c:val>
            <c:numRef>
              <c:f>Chart1!$B$4:$O$4</c:f>
              <c:numCache>
                <c:formatCode>#,##0</c:formatCode>
                <c:ptCount val="14"/>
                <c:pt idx="0">
                  <c:v>3545976.23</c:v>
                </c:pt>
                <c:pt idx="1">
                  <c:v>4273425.99</c:v>
                </c:pt>
                <c:pt idx="2">
                  <c:v>5267412.87</c:v>
                </c:pt>
                <c:pt idx="3">
                  <c:v>5230081.34</c:v>
                </c:pt>
                <c:pt idx="4">
                  <c:v>4945636.9200000009</c:v>
                </c:pt>
                <c:pt idx="5">
                  <c:v>3574059.7299999995</c:v>
                </c:pt>
                <c:pt idx="6">
                  <c:v>2020289.2121111962</c:v>
                </c:pt>
                <c:pt idx="7">
                  <c:v>448847.58287346782</c:v>
                </c:pt>
                <c:pt idx="8">
                  <c:v>-1555021.3828750323</c:v>
                </c:pt>
                <c:pt idx="9">
                  <c:v>-3719309.7898194371</c:v>
                </c:pt>
                <c:pt idx="10">
                  <c:v>-6048336.3433924783</c:v>
                </c:pt>
                <c:pt idx="11">
                  <c:v>-8548693.7522776984</c:v>
                </c:pt>
                <c:pt idx="12">
                  <c:v>-11216526.463214317</c:v>
                </c:pt>
                <c:pt idx="13">
                  <c:v>-14056111.959097218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8A-48CB-A1F3-746A54CD5D40}"/>
            </c:ext>
          </c:extLst>
        </c:ser>
        <c:ser>
          <c:idx val="1"/>
          <c:order val="1"/>
          <c:tx>
            <c:strRef>
              <c:f>Chart1!$A$5</c:f>
              <c:strCache>
                <c:ptCount val="1"/>
                <c:pt idx="0">
                  <c:v>w/o Referendum Renewal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6"/>
            <c:marker>
              <c:symbol val="circle"/>
              <c:size val="6"/>
              <c:spPr>
                <a:solidFill>
                  <a:schemeClr val="bg2"/>
                </a:solidFill>
                <a:ln w="9525">
                  <a:solidFill>
                    <a:schemeClr val="bg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38A-48CB-A1F3-746A54CD5D40}"/>
              </c:ext>
            </c:extLst>
          </c:dPt>
          <c:dPt>
            <c:idx val="7"/>
            <c:marker>
              <c:symbol val="circle"/>
              <c:size val="6"/>
              <c:spPr>
                <a:solidFill>
                  <a:schemeClr val="bg2"/>
                </a:solidFill>
                <a:ln w="9525">
                  <a:solidFill>
                    <a:schemeClr val="bg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2"/>
                </a:solidFill>
                <a:round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3-B38A-48CB-A1F3-746A54CD5D40}"/>
              </c:ext>
            </c:extLst>
          </c:dPt>
          <c:dPt>
            <c:idx val="8"/>
            <c:marker>
              <c:symbol val="circle"/>
              <c:size val="6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8A-48CB-A1F3-746A54CD5D40}"/>
              </c:ext>
            </c:extLst>
          </c:dPt>
          <c:dPt>
            <c:idx val="11"/>
            <c:marker>
              <c:symbol val="circle"/>
              <c:size val="6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7-B38A-48CB-A1F3-746A54CD5D40}"/>
              </c:ext>
            </c:extLst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8A-48CB-A1F3-746A54CD5D4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8A-48CB-A1F3-746A54CD5D40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Chart1!$B$3:$O$3</c:f>
              <c:numCache>
                <c:formatCode>General</c:formatCode>
                <c:ptCount val="1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</c:numCache>
              <c:extLst xmlns:c15="http://schemas.microsoft.com/office/drawing/2012/chart"/>
            </c:numRef>
          </c:cat>
          <c:val>
            <c:numRef>
              <c:f>Chart1!$B$5:$O$5</c:f>
              <c:numCache>
                <c:formatCode>General</c:formatCode>
                <c:ptCount val="14"/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8-B38A-48CB-A1F3-746A54CD5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896463"/>
        <c:axId val="316904143"/>
        <c:extLst/>
      </c:lineChart>
      <c:catAx>
        <c:axId val="316896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81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904143"/>
        <c:crosses val="autoZero"/>
        <c:auto val="1"/>
        <c:lblAlgn val="ctr"/>
        <c:lblOffset val="100"/>
        <c:noMultiLvlLbl val="0"/>
      </c:catAx>
      <c:valAx>
        <c:axId val="316904143"/>
        <c:scaling>
          <c:orientation val="minMax"/>
        </c:scaling>
        <c:delete val="0"/>
        <c:axPos val="l"/>
        <c:majorGridlines>
          <c:spPr>
            <a:ln w="381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896463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b="1" i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TaxDist!$C$38</c:f>
              <c:strCache>
                <c:ptCount val="1"/>
                <c:pt idx="0">
                  <c:v>Parcels Not at Cap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TaxDist!$B$39:$B$41</c:f>
              <c:strCache>
                <c:ptCount val="3"/>
                <c:pt idx="0">
                  <c:v>Cap 1</c:v>
                </c:pt>
                <c:pt idx="1">
                  <c:v>Cap 2</c:v>
                </c:pt>
                <c:pt idx="2">
                  <c:v>Cap 3</c:v>
                </c:pt>
              </c:strCache>
            </c:strRef>
          </c:cat>
          <c:val>
            <c:numRef>
              <c:f>TaxDist!$C$39:$C$41</c:f>
              <c:numCache>
                <c:formatCode>#,##0</c:formatCode>
                <c:ptCount val="3"/>
                <c:pt idx="0">
                  <c:v>953</c:v>
                </c:pt>
                <c:pt idx="1">
                  <c:v>109</c:v>
                </c:pt>
                <c:pt idx="2">
                  <c:v>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6-4AE5-AF56-55DC73900845}"/>
            </c:ext>
          </c:extLst>
        </c:ser>
        <c:ser>
          <c:idx val="1"/>
          <c:order val="1"/>
          <c:tx>
            <c:strRef>
              <c:f>TaxDist!$D$38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TaxDist!$B$39:$B$41</c:f>
              <c:strCache>
                <c:ptCount val="3"/>
                <c:pt idx="0">
                  <c:v>Cap 1</c:v>
                </c:pt>
                <c:pt idx="1">
                  <c:v>Cap 2</c:v>
                </c:pt>
                <c:pt idx="2">
                  <c:v>Cap 3</c:v>
                </c:pt>
              </c:strCache>
            </c:strRef>
          </c:cat>
          <c:val>
            <c:numRef>
              <c:f>TaxDist!$D$39:$D$41</c:f>
            </c:numRef>
          </c:val>
          <c:extLst>
            <c:ext xmlns:c16="http://schemas.microsoft.com/office/drawing/2014/chart" uri="{C3380CC4-5D6E-409C-BE32-E72D297353CC}">
              <c16:uniqueId val="{00000001-C916-4AE5-AF56-55DC73900845}"/>
            </c:ext>
          </c:extLst>
        </c:ser>
        <c:ser>
          <c:idx val="2"/>
          <c:order val="2"/>
          <c:tx>
            <c:strRef>
              <c:f>TaxDist!$E$38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TaxDist!$B$39:$B$41</c:f>
              <c:strCache>
                <c:ptCount val="3"/>
                <c:pt idx="0">
                  <c:v>Cap 1</c:v>
                </c:pt>
                <c:pt idx="1">
                  <c:v>Cap 2</c:v>
                </c:pt>
                <c:pt idx="2">
                  <c:v>Cap 3</c:v>
                </c:pt>
              </c:strCache>
            </c:strRef>
          </c:cat>
          <c:val>
            <c:numRef>
              <c:f>TaxDist!$E$39:$E$41</c:f>
            </c:numRef>
          </c:val>
          <c:extLst>
            <c:ext xmlns:c16="http://schemas.microsoft.com/office/drawing/2014/chart" uri="{C3380CC4-5D6E-409C-BE32-E72D297353CC}">
              <c16:uniqueId val="{00000002-C916-4AE5-AF56-55DC73900845}"/>
            </c:ext>
          </c:extLst>
        </c:ser>
        <c:ser>
          <c:idx val="3"/>
          <c:order val="3"/>
          <c:tx>
            <c:strRef>
              <c:f>TaxDist!$F$38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TaxDist!$B$39:$B$41</c:f>
              <c:strCache>
                <c:ptCount val="3"/>
                <c:pt idx="0">
                  <c:v>Cap 1</c:v>
                </c:pt>
                <c:pt idx="1">
                  <c:v>Cap 2</c:v>
                </c:pt>
                <c:pt idx="2">
                  <c:v>Cap 3</c:v>
                </c:pt>
              </c:strCache>
            </c:strRef>
          </c:cat>
          <c:val>
            <c:numRef>
              <c:f>TaxDist!$F$39:$F$41</c:f>
            </c:numRef>
          </c:val>
          <c:extLst>
            <c:ext xmlns:c16="http://schemas.microsoft.com/office/drawing/2014/chart" uri="{C3380CC4-5D6E-409C-BE32-E72D297353CC}">
              <c16:uniqueId val="{00000003-C916-4AE5-AF56-55DC73900845}"/>
            </c:ext>
          </c:extLst>
        </c:ser>
        <c:ser>
          <c:idx val="4"/>
          <c:order val="4"/>
          <c:tx>
            <c:strRef>
              <c:f>TaxDist!$G$38</c:f>
              <c:strCache>
                <c:ptCount val="1"/>
                <c:pt idx="0">
                  <c:v>Parcels at Cap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TaxDist!$B$39:$B$41</c:f>
              <c:strCache>
                <c:ptCount val="3"/>
                <c:pt idx="0">
                  <c:v>Cap 1</c:v>
                </c:pt>
                <c:pt idx="1">
                  <c:v>Cap 2</c:v>
                </c:pt>
                <c:pt idx="2">
                  <c:v>Cap 3</c:v>
                </c:pt>
              </c:strCache>
            </c:strRef>
          </c:cat>
          <c:val>
            <c:numRef>
              <c:f>TaxDist!$G$39:$G$41</c:f>
              <c:numCache>
                <c:formatCode>#,##0</c:formatCode>
                <c:ptCount val="3"/>
                <c:pt idx="0">
                  <c:v>2506</c:v>
                </c:pt>
                <c:pt idx="1">
                  <c:v>3384</c:v>
                </c:pt>
                <c:pt idx="2">
                  <c:v>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16-4AE5-AF56-55DC73900845}"/>
            </c:ext>
          </c:extLst>
        </c:ser>
        <c:ser>
          <c:idx val="5"/>
          <c:order val="5"/>
          <c:tx>
            <c:strRef>
              <c:f>TaxDist!$H$38</c:f>
              <c:strCache>
                <c:ptCount val="1"/>
                <c:pt idx="0">
                  <c:v>Pct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TaxDist!$B$39:$B$41</c:f>
              <c:strCache>
                <c:ptCount val="3"/>
                <c:pt idx="0">
                  <c:v>Cap 1</c:v>
                </c:pt>
                <c:pt idx="1">
                  <c:v>Cap 2</c:v>
                </c:pt>
                <c:pt idx="2">
                  <c:v>Cap 3</c:v>
                </c:pt>
              </c:strCache>
            </c:strRef>
          </c:cat>
          <c:val>
            <c:numRef>
              <c:f>TaxDist!$H$39:$H$41</c:f>
              <c:numCache>
                <c:formatCode>0.0%</c:formatCode>
                <c:ptCount val="3"/>
                <c:pt idx="0">
                  <c:v>0.7244868459092223</c:v>
                </c:pt>
                <c:pt idx="1">
                  <c:v>0.96879473232178648</c:v>
                </c:pt>
                <c:pt idx="2">
                  <c:v>0.62533215234720996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16-4AE5-AF56-55DC739008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35358368"/>
        <c:axId val="1835358848"/>
      </c:barChart>
      <c:catAx>
        <c:axId val="1835358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358848"/>
        <c:crosses val="autoZero"/>
        <c:auto val="1"/>
        <c:lblAlgn val="ctr"/>
        <c:lblOffset val="100"/>
        <c:noMultiLvlLbl val="0"/>
      </c:catAx>
      <c:valAx>
        <c:axId val="18353588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35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CashFlow!$A$20</c:f>
              <c:strCache>
                <c:ptCount val="1"/>
                <c:pt idx="0">
                  <c:v>$2M Referendum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9B-4A1B-9D3C-3608FA6A465F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CashFlow!$B$2:$R$2</c:f>
              <c:numCache>
                <c:formatCode>General</c:formatCode>
                <c:ptCount val="1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</c:numCache>
            </c:numRef>
          </c:cat>
          <c:val>
            <c:numRef>
              <c:f>CashFlow!$B$24:$R$24</c:f>
              <c:numCache>
                <c:formatCode>#,##0</c:formatCode>
                <c:ptCount val="17"/>
                <c:pt idx="0">
                  <c:v>3545976.23</c:v>
                </c:pt>
                <c:pt idx="1">
                  <c:v>4273425.99</c:v>
                </c:pt>
                <c:pt idx="2">
                  <c:v>5267412.87</c:v>
                </c:pt>
                <c:pt idx="3">
                  <c:v>5230081.34</c:v>
                </c:pt>
                <c:pt idx="4">
                  <c:v>4945636.9200000009</c:v>
                </c:pt>
                <c:pt idx="5">
                  <c:v>3574059.7299999995</c:v>
                </c:pt>
                <c:pt idx="6">
                  <c:v>2020289.2121111965</c:v>
                </c:pt>
                <c:pt idx="7">
                  <c:v>2448847.5828734664</c:v>
                </c:pt>
                <c:pt idx="8">
                  <c:v>2444978.6171249626</c:v>
                </c:pt>
                <c:pt idx="9">
                  <c:v>2280690.2101805573</c:v>
                </c:pt>
                <c:pt idx="10">
                  <c:v>1951663.6566075152</c:v>
                </c:pt>
                <c:pt idx="11">
                  <c:v>1451306.2477222933</c:v>
                </c:pt>
                <c:pt idx="12">
                  <c:v>783473.53678567614</c:v>
                </c:pt>
                <c:pt idx="13">
                  <c:v>-56111.95909722615</c:v>
                </c:pt>
                <c:pt idx="14">
                  <c:v>-1073148.2171115363</c:v>
                </c:pt>
                <c:pt idx="15">
                  <c:v>-2273491.5652031833</c:v>
                </c:pt>
                <c:pt idx="16">
                  <c:v>-3663160.7418839643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9B-4A1B-9D3C-3608FA6A465F}"/>
            </c:ext>
          </c:extLst>
        </c:ser>
        <c:ser>
          <c:idx val="2"/>
          <c:order val="1"/>
          <c:tx>
            <c:strRef>
              <c:f>CashFlow!$A$26</c:f>
              <c:strCache>
                <c:ptCount val="1"/>
                <c:pt idx="0">
                  <c:v>$2.5M Referendum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9B-4A1B-9D3C-3608FA6A465F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CashFlow!$B$2:$R$2</c:f>
              <c:numCache>
                <c:formatCode>General</c:formatCode>
                <c:ptCount val="1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</c:numCache>
            </c:numRef>
          </c:cat>
          <c:val>
            <c:numRef>
              <c:f>CashFlow!$B$30:$R$30</c:f>
              <c:numCache>
                <c:formatCode>#,##0</c:formatCode>
                <c:ptCount val="17"/>
                <c:pt idx="0">
                  <c:v>3545976.23</c:v>
                </c:pt>
                <c:pt idx="1">
                  <c:v>4273425.99</c:v>
                </c:pt>
                <c:pt idx="2">
                  <c:v>5267412.87</c:v>
                </c:pt>
                <c:pt idx="3">
                  <c:v>5230081.34</c:v>
                </c:pt>
                <c:pt idx="4">
                  <c:v>4945636.9200000009</c:v>
                </c:pt>
                <c:pt idx="5">
                  <c:v>3574059.7299999995</c:v>
                </c:pt>
                <c:pt idx="6">
                  <c:v>2020289.2121111965</c:v>
                </c:pt>
                <c:pt idx="7">
                  <c:v>2948847.5828734664</c:v>
                </c:pt>
                <c:pt idx="8">
                  <c:v>3444978.6171249626</c:v>
                </c:pt>
                <c:pt idx="9">
                  <c:v>3780690.2101805573</c:v>
                </c:pt>
                <c:pt idx="10">
                  <c:v>3951663.6566075152</c:v>
                </c:pt>
                <c:pt idx="11">
                  <c:v>3951306.2477222933</c:v>
                </c:pt>
                <c:pt idx="12">
                  <c:v>3783473.5367856761</c:v>
                </c:pt>
                <c:pt idx="13">
                  <c:v>3443888.0409027738</c:v>
                </c:pt>
                <c:pt idx="14">
                  <c:v>2926851.7828884637</c:v>
                </c:pt>
                <c:pt idx="15">
                  <c:v>2226508.4347968167</c:v>
                </c:pt>
                <c:pt idx="16">
                  <c:v>1336839.2581160357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9B-4A1B-9D3C-3608FA6A465F}"/>
            </c:ext>
          </c:extLst>
        </c:ser>
        <c:ser>
          <c:idx val="3"/>
          <c:order val="2"/>
          <c:tx>
            <c:strRef>
              <c:f>CashFlow!$A$32</c:f>
              <c:strCache>
                <c:ptCount val="1"/>
                <c:pt idx="0">
                  <c:v>$3M Referendum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CashFlow!$B$2:$R$2</c:f>
              <c:numCache>
                <c:formatCode>General</c:formatCode>
                <c:ptCount val="1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</c:numCache>
            </c:numRef>
          </c:cat>
          <c:val>
            <c:numRef>
              <c:f>CashFlow!$B$36:$R$36</c:f>
              <c:numCache>
                <c:formatCode>#,##0</c:formatCode>
                <c:ptCount val="17"/>
                <c:pt idx="0">
                  <c:v>3545976.23</c:v>
                </c:pt>
                <c:pt idx="1">
                  <c:v>4273425.99</c:v>
                </c:pt>
                <c:pt idx="2">
                  <c:v>5267412.87</c:v>
                </c:pt>
                <c:pt idx="3">
                  <c:v>5230081.34</c:v>
                </c:pt>
                <c:pt idx="4">
                  <c:v>4945636.9200000009</c:v>
                </c:pt>
                <c:pt idx="5">
                  <c:v>3574059.7299999995</c:v>
                </c:pt>
                <c:pt idx="6">
                  <c:v>2020289.2121111965</c:v>
                </c:pt>
                <c:pt idx="7">
                  <c:v>3448847.5828734664</c:v>
                </c:pt>
                <c:pt idx="8">
                  <c:v>4444978.6171249626</c:v>
                </c:pt>
                <c:pt idx="9">
                  <c:v>5280690.2101805573</c:v>
                </c:pt>
                <c:pt idx="10">
                  <c:v>5951663.6566075152</c:v>
                </c:pt>
                <c:pt idx="11">
                  <c:v>6451306.2477222933</c:v>
                </c:pt>
                <c:pt idx="12">
                  <c:v>6783473.5367856761</c:v>
                </c:pt>
                <c:pt idx="13">
                  <c:v>6943888.0409027738</c:v>
                </c:pt>
                <c:pt idx="14">
                  <c:v>6926851.7828884637</c:v>
                </c:pt>
                <c:pt idx="15">
                  <c:v>6726508.4347968167</c:v>
                </c:pt>
                <c:pt idx="16">
                  <c:v>6336839.2581160357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79B-4A1B-9D3C-3608FA6A465F}"/>
            </c:ext>
          </c:extLst>
        </c:ser>
        <c:ser>
          <c:idx val="0"/>
          <c:order val="3"/>
          <c:tx>
            <c:strRef>
              <c:f>CashFlow!$A$14</c:f>
              <c:strCache>
                <c:ptCount val="1"/>
                <c:pt idx="0">
                  <c:v>No Referendum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9B-4A1B-9D3C-3608FA6A465F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9B-4A1B-9D3C-3608FA6A465F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9B-4A1B-9D3C-3608FA6A465F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9B-4A1B-9D3C-3608FA6A465F}"/>
                </c:ext>
              </c:extLst>
            </c:dLbl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9B-4A1B-9D3C-3608FA6A465F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79B-4A1B-9D3C-3608FA6A465F}"/>
                </c:ext>
              </c:extLst>
            </c:dLbl>
            <c:dLbl>
              <c:idx val="1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9B-4A1B-9D3C-3608FA6A465F}"/>
                </c:ext>
              </c:extLst>
            </c:dLbl>
            <c:dLbl>
              <c:idx val="1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79B-4A1B-9D3C-3608FA6A465F}"/>
                </c:ext>
              </c:extLst>
            </c:dLbl>
            <c:dLbl>
              <c:idx val="1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79B-4A1B-9D3C-3608FA6A465F}"/>
                </c:ext>
              </c:extLst>
            </c:dLbl>
            <c:dLbl>
              <c:idx val="1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79B-4A1B-9D3C-3608FA6A465F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CashFlow!$B$2:$R$2</c:f>
              <c:numCache>
                <c:formatCode>General</c:formatCode>
                <c:ptCount val="1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</c:numCache>
            </c:numRef>
          </c:cat>
          <c:val>
            <c:numRef>
              <c:f>CashFlow!$B$18:$R$18</c:f>
              <c:numCache>
                <c:formatCode>#,##0</c:formatCode>
                <c:ptCount val="17"/>
                <c:pt idx="0">
                  <c:v>3545976.23</c:v>
                </c:pt>
                <c:pt idx="1">
                  <c:v>4273425.99</c:v>
                </c:pt>
                <c:pt idx="2">
                  <c:v>5267412.87</c:v>
                </c:pt>
                <c:pt idx="3">
                  <c:v>5230081.34</c:v>
                </c:pt>
                <c:pt idx="4">
                  <c:v>4945636.9200000009</c:v>
                </c:pt>
                <c:pt idx="5">
                  <c:v>3574059.7299999995</c:v>
                </c:pt>
                <c:pt idx="6">
                  <c:v>2020289.2121111965</c:v>
                </c:pt>
                <c:pt idx="7">
                  <c:v>448847.58287346642</c:v>
                </c:pt>
                <c:pt idx="8">
                  <c:v>-1555021.3828750374</c:v>
                </c:pt>
                <c:pt idx="9">
                  <c:v>-3719309.7898194427</c:v>
                </c:pt>
                <c:pt idx="10">
                  <c:v>-6048336.3433924848</c:v>
                </c:pt>
                <c:pt idx="11">
                  <c:v>-8548693.7522777058</c:v>
                </c:pt>
                <c:pt idx="12">
                  <c:v>-11216526.463214323</c:v>
                </c:pt>
                <c:pt idx="13">
                  <c:v>-14056111.959097225</c:v>
                </c:pt>
                <c:pt idx="14">
                  <c:v>-17073148.217111535</c:v>
                </c:pt>
                <c:pt idx="15">
                  <c:v>-20273491.565203182</c:v>
                </c:pt>
                <c:pt idx="16">
                  <c:v>-23663160.741883963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479B-4A1B-9D3C-3608FA6A4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5243120"/>
        <c:axId val="1695234000"/>
      </c:lineChart>
      <c:catAx>
        <c:axId val="169524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234000"/>
        <c:crosses val="autoZero"/>
        <c:auto val="1"/>
        <c:lblAlgn val="ctr"/>
        <c:lblOffset val="100"/>
        <c:noMultiLvlLbl val="0"/>
      </c:catAx>
      <c:valAx>
        <c:axId val="169523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24312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3805209032917374E-2"/>
          <c:y val="0.69964279883074831"/>
          <c:w val="0.12823502899485256"/>
          <c:h val="0.20004529534142682"/>
        </c:manualLayout>
      </c:layout>
      <c:overlay val="1"/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Levy!$A$15</c:f>
              <c:strCache>
                <c:ptCount val="1"/>
                <c:pt idx="0">
                  <c:v>$2M Referendum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&quot;$&quot;#,##0.0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Levy!$D$2:$M$2</c:f>
              <c:numCache>
                <c:formatCode>General</c:formatCode>
                <c:ptCount val="10"/>
                <c:pt idx="0">
                  <c:v>2027</c:v>
                </c:pt>
                <c:pt idx="1">
                  <c:v>2028</c:v>
                </c:pt>
                <c:pt idx="2">
                  <c:v>2029</c:v>
                </c:pt>
                <c:pt idx="3">
                  <c:v>2030</c:v>
                </c:pt>
                <c:pt idx="4">
                  <c:v>2031</c:v>
                </c:pt>
                <c:pt idx="5">
                  <c:v>2032</c:v>
                </c:pt>
                <c:pt idx="6">
                  <c:v>2033</c:v>
                </c:pt>
                <c:pt idx="7">
                  <c:v>2034</c:v>
                </c:pt>
                <c:pt idx="8">
                  <c:v>2035</c:v>
                </c:pt>
                <c:pt idx="9">
                  <c:v>2036</c:v>
                </c:pt>
              </c:numCache>
            </c:numRef>
          </c:cat>
          <c:val>
            <c:numRef>
              <c:f>Levy!$D$17:$M$17</c:f>
              <c:numCache>
                <c:formatCode>0.0000</c:formatCode>
                <c:ptCount val="10"/>
                <c:pt idx="0">
                  <c:v>0.49109999999999998</c:v>
                </c:pt>
                <c:pt idx="1">
                  <c:v>0.48670000000000002</c:v>
                </c:pt>
                <c:pt idx="2">
                  <c:v>0.48249999999999998</c:v>
                </c:pt>
                <c:pt idx="3">
                  <c:v>0.47960000000000003</c:v>
                </c:pt>
                <c:pt idx="4">
                  <c:v>0.47739999999999999</c:v>
                </c:pt>
                <c:pt idx="5">
                  <c:v>0.46150000000000002</c:v>
                </c:pt>
                <c:pt idx="6">
                  <c:v>0.44600000000000001</c:v>
                </c:pt>
                <c:pt idx="7">
                  <c:v>0.43099999999999999</c:v>
                </c:pt>
                <c:pt idx="8">
                  <c:v>0.41639999999999999</c:v>
                </c:pt>
                <c:pt idx="9">
                  <c:v>0.40229999999999999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52-4C85-B3E5-D096206C5C55}"/>
            </c:ext>
          </c:extLst>
        </c:ser>
        <c:ser>
          <c:idx val="2"/>
          <c:order val="2"/>
          <c:tx>
            <c:strRef>
              <c:f>Levy!$A$21</c:f>
              <c:strCache>
                <c:ptCount val="1"/>
                <c:pt idx="0">
                  <c:v>$2.5M Referendum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numFmt formatCode="&quot;$&quot;#,##0.0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Levy!$D$2:$M$2</c:f>
              <c:numCache>
                <c:formatCode>General</c:formatCode>
                <c:ptCount val="10"/>
                <c:pt idx="0">
                  <c:v>2027</c:v>
                </c:pt>
                <c:pt idx="1">
                  <c:v>2028</c:v>
                </c:pt>
                <c:pt idx="2">
                  <c:v>2029</c:v>
                </c:pt>
                <c:pt idx="3">
                  <c:v>2030</c:v>
                </c:pt>
                <c:pt idx="4">
                  <c:v>2031</c:v>
                </c:pt>
                <c:pt idx="5">
                  <c:v>2032</c:v>
                </c:pt>
                <c:pt idx="6">
                  <c:v>2033</c:v>
                </c:pt>
                <c:pt idx="7">
                  <c:v>2034</c:v>
                </c:pt>
                <c:pt idx="8">
                  <c:v>2035</c:v>
                </c:pt>
                <c:pt idx="9">
                  <c:v>2036</c:v>
                </c:pt>
              </c:numCache>
            </c:numRef>
          </c:cat>
          <c:val>
            <c:numRef>
              <c:f>Levy!$D$23:$M$23</c:f>
              <c:numCache>
                <c:formatCode>0.0000</c:formatCode>
                <c:ptCount val="10"/>
                <c:pt idx="0">
                  <c:v>0.6139</c:v>
                </c:pt>
                <c:pt idx="1">
                  <c:v>0.60829999999999995</c:v>
                </c:pt>
                <c:pt idx="2">
                  <c:v>0.60309999999999997</c:v>
                </c:pt>
                <c:pt idx="3">
                  <c:v>0.59950000000000003</c:v>
                </c:pt>
                <c:pt idx="4">
                  <c:v>0.5968</c:v>
                </c:pt>
                <c:pt idx="5">
                  <c:v>0.57689999999999997</c:v>
                </c:pt>
                <c:pt idx="6">
                  <c:v>0.5575</c:v>
                </c:pt>
                <c:pt idx="7">
                  <c:v>0.53869999999999996</c:v>
                </c:pt>
                <c:pt idx="8">
                  <c:v>0.52049999999999996</c:v>
                </c:pt>
                <c:pt idx="9">
                  <c:v>0.50290000000000001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52-4C85-B3E5-D096206C5C55}"/>
            </c:ext>
          </c:extLst>
        </c:ser>
        <c:ser>
          <c:idx val="3"/>
          <c:order val="3"/>
          <c:tx>
            <c:strRef>
              <c:f>Levy!$A$27</c:f>
              <c:strCache>
                <c:ptCount val="1"/>
                <c:pt idx="0">
                  <c:v>$3M Referendum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numFmt formatCode="&quot;$&quot;#,##0.0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Levy!$D$2:$M$2</c:f>
              <c:numCache>
                <c:formatCode>General</c:formatCode>
                <c:ptCount val="10"/>
                <c:pt idx="0">
                  <c:v>2027</c:v>
                </c:pt>
                <c:pt idx="1">
                  <c:v>2028</c:v>
                </c:pt>
                <c:pt idx="2">
                  <c:v>2029</c:v>
                </c:pt>
                <c:pt idx="3">
                  <c:v>2030</c:v>
                </c:pt>
                <c:pt idx="4">
                  <c:v>2031</c:v>
                </c:pt>
                <c:pt idx="5">
                  <c:v>2032</c:v>
                </c:pt>
                <c:pt idx="6">
                  <c:v>2033</c:v>
                </c:pt>
                <c:pt idx="7">
                  <c:v>2034</c:v>
                </c:pt>
                <c:pt idx="8">
                  <c:v>2035</c:v>
                </c:pt>
                <c:pt idx="9">
                  <c:v>2036</c:v>
                </c:pt>
              </c:numCache>
            </c:numRef>
          </c:cat>
          <c:val>
            <c:numRef>
              <c:f>Levy!$D$29:$M$29</c:f>
              <c:numCache>
                <c:formatCode>0.0000</c:formatCode>
                <c:ptCount val="10"/>
                <c:pt idx="0">
                  <c:v>0.73670000000000002</c:v>
                </c:pt>
                <c:pt idx="1">
                  <c:v>0.73</c:v>
                </c:pt>
                <c:pt idx="2">
                  <c:v>0.72370000000000001</c:v>
                </c:pt>
                <c:pt idx="3">
                  <c:v>0.71950000000000003</c:v>
                </c:pt>
                <c:pt idx="4">
                  <c:v>0.71619999999999995</c:v>
                </c:pt>
                <c:pt idx="5">
                  <c:v>0.69230000000000003</c:v>
                </c:pt>
                <c:pt idx="6">
                  <c:v>0.66890000000000005</c:v>
                </c:pt>
                <c:pt idx="7">
                  <c:v>0.64639999999999997</c:v>
                </c:pt>
                <c:pt idx="8">
                  <c:v>0.62460000000000004</c:v>
                </c:pt>
                <c:pt idx="9">
                  <c:v>0.60350000000000004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52-4C85-B3E5-D096206C5C5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56205824"/>
        <c:axId val="125620678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Levy!$A$9</c15:sqref>
                        </c15:formulaRef>
                      </c:ext>
                    </c:extLst>
                    <c:strCache>
                      <c:ptCount val="1"/>
                      <c:pt idx="0">
                        <c:v>No Referendum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Levy!$D$2:$M$2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2027</c:v>
                      </c:pt>
                      <c:pt idx="1">
                        <c:v>2028</c:v>
                      </c:pt>
                      <c:pt idx="2">
                        <c:v>2029</c:v>
                      </c:pt>
                      <c:pt idx="3">
                        <c:v>2030</c:v>
                      </c:pt>
                      <c:pt idx="4">
                        <c:v>2031</c:v>
                      </c:pt>
                      <c:pt idx="5">
                        <c:v>2032</c:v>
                      </c:pt>
                      <c:pt idx="6">
                        <c:v>2033</c:v>
                      </c:pt>
                      <c:pt idx="7">
                        <c:v>2034</c:v>
                      </c:pt>
                      <c:pt idx="8">
                        <c:v>2035</c:v>
                      </c:pt>
                      <c:pt idx="9">
                        <c:v>2036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Levy!$D$11:$M$11</c15:sqref>
                        </c15:formulaRef>
                      </c:ext>
                    </c:extLst>
                    <c:numCache>
                      <c:formatCode>0.0000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5852-4C85-B3E5-D096206C5C55}"/>
                  </c:ext>
                </c:extLst>
              </c15:ser>
            </c15:filteredLineSeries>
          </c:ext>
        </c:extLst>
      </c:lineChart>
      <c:catAx>
        <c:axId val="125620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206784"/>
        <c:crosses val="autoZero"/>
        <c:auto val="1"/>
        <c:lblAlgn val="ctr"/>
        <c:lblOffset val="100"/>
        <c:noMultiLvlLbl val="0"/>
      </c:catAx>
      <c:valAx>
        <c:axId val="125620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20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569526287253194"/>
          <c:y val="0.74872883364495824"/>
          <c:w val="0.12823502899485256"/>
          <c:h val="0.15003397150607009"/>
        </c:manualLayout>
      </c:layout>
      <c:overlay val="1"/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MedianTaxpayer!$A$24</c:f>
              <c:strCache>
                <c:ptCount val="1"/>
                <c:pt idx="0">
                  <c:v>$2M Referendum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MedianTaxpayer!$D$2:$M$2</c:f>
              <c:numCache>
                <c:formatCode>General</c:formatCode>
                <c:ptCount val="10"/>
                <c:pt idx="0">
                  <c:v>2027</c:v>
                </c:pt>
                <c:pt idx="1">
                  <c:v>2028</c:v>
                </c:pt>
                <c:pt idx="2">
                  <c:v>2029</c:v>
                </c:pt>
                <c:pt idx="3">
                  <c:v>2030</c:v>
                </c:pt>
                <c:pt idx="4">
                  <c:v>2031</c:v>
                </c:pt>
                <c:pt idx="5">
                  <c:v>2032</c:v>
                </c:pt>
                <c:pt idx="6">
                  <c:v>2033</c:v>
                </c:pt>
                <c:pt idx="7">
                  <c:v>2034</c:v>
                </c:pt>
                <c:pt idx="8">
                  <c:v>2035</c:v>
                </c:pt>
                <c:pt idx="9">
                  <c:v>2036</c:v>
                </c:pt>
              </c:numCache>
              <c:extLst/>
            </c:numRef>
          </c:cat>
          <c:val>
            <c:numRef>
              <c:f>MedianTaxpayer!$D$26:$M$26</c:f>
              <c:numCache>
                <c:formatCode>"$"#,##0</c:formatCode>
                <c:ptCount val="10"/>
                <c:pt idx="0">
                  <c:v>123.38</c:v>
                </c:pt>
                <c:pt idx="1">
                  <c:v>139.12</c:v>
                </c:pt>
                <c:pt idx="2">
                  <c:v>151.27000000000001</c:v>
                </c:pt>
                <c:pt idx="3">
                  <c:v>157.88</c:v>
                </c:pt>
                <c:pt idx="4">
                  <c:v>159.76</c:v>
                </c:pt>
                <c:pt idx="5">
                  <c:v>160.61000000000001</c:v>
                </c:pt>
                <c:pt idx="6">
                  <c:v>161.43</c:v>
                </c:pt>
                <c:pt idx="7">
                  <c:v>162.24</c:v>
                </c:pt>
                <c:pt idx="8">
                  <c:v>163.01</c:v>
                </c:pt>
                <c:pt idx="9">
                  <c:v>163.79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7F9E-4C5F-BE1C-07C80E90540B}"/>
            </c:ext>
          </c:extLst>
        </c:ser>
        <c:ser>
          <c:idx val="2"/>
          <c:order val="2"/>
          <c:tx>
            <c:strRef>
              <c:f>MedianTaxpayer!$A$29</c:f>
              <c:strCache>
                <c:ptCount val="1"/>
                <c:pt idx="0">
                  <c:v>$2.5M Referendum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MedianTaxpayer!$D$2:$M$2</c:f>
              <c:numCache>
                <c:formatCode>General</c:formatCode>
                <c:ptCount val="10"/>
                <c:pt idx="0">
                  <c:v>2027</c:v>
                </c:pt>
                <c:pt idx="1">
                  <c:v>2028</c:v>
                </c:pt>
                <c:pt idx="2">
                  <c:v>2029</c:v>
                </c:pt>
                <c:pt idx="3">
                  <c:v>2030</c:v>
                </c:pt>
                <c:pt idx="4">
                  <c:v>2031</c:v>
                </c:pt>
                <c:pt idx="5">
                  <c:v>2032</c:v>
                </c:pt>
                <c:pt idx="6">
                  <c:v>2033</c:v>
                </c:pt>
                <c:pt idx="7">
                  <c:v>2034</c:v>
                </c:pt>
                <c:pt idx="8">
                  <c:v>2035</c:v>
                </c:pt>
                <c:pt idx="9">
                  <c:v>2036</c:v>
                </c:pt>
              </c:numCache>
              <c:extLst/>
            </c:numRef>
          </c:cat>
          <c:val>
            <c:numRef>
              <c:f>MedianTaxpayer!$D$31:$M$31</c:f>
              <c:numCache>
                <c:formatCode>"$"#,##0</c:formatCode>
                <c:ptCount val="10"/>
                <c:pt idx="0">
                  <c:v>154.22999999999999</c:v>
                </c:pt>
                <c:pt idx="1">
                  <c:v>173.88</c:v>
                </c:pt>
                <c:pt idx="2">
                  <c:v>189.08</c:v>
                </c:pt>
                <c:pt idx="3">
                  <c:v>197.34</c:v>
                </c:pt>
                <c:pt idx="4">
                  <c:v>199.71</c:v>
                </c:pt>
                <c:pt idx="5">
                  <c:v>200.77</c:v>
                </c:pt>
                <c:pt idx="6">
                  <c:v>201.78</c:v>
                </c:pt>
                <c:pt idx="7">
                  <c:v>202.78</c:v>
                </c:pt>
                <c:pt idx="8">
                  <c:v>203.76</c:v>
                </c:pt>
                <c:pt idx="9">
                  <c:v>204.75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7F9E-4C5F-BE1C-07C80E90540B}"/>
            </c:ext>
          </c:extLst>
        </c:ser>
        <c:ser>
          <c:idx val="3"/>
          <c:order val="3"/>
          <c:tx>
            <c:strRef>
              <c:f>MedianTaxpayer!$A$34</c:f>
              <c:strCache>
                <c:ptCount val="1"/>
                <c:pt idx="0">
                  <c:v>$3M Referendum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MedianTaxpayer!$D$2:$M$2</c:f>
              <c:numCache>
                <c:formatCode>General</c:formatCode>
                <c:ptCount val="10"/>
                <c:pt idx="0">
                  <c:v>2027</c:v>
                </c:pt>
                <c:pt idx="1">
                  <c:v>2028</c:v>
                </c:pt>
                <c:pt idx="2">
                  <c:v>2029</c:v>
                </c:pt>
                <c:pt idx="3">
                  <c:v>2030</c:v>
                </c:pt>
                <c:pt idx="4">
                  <c:v>2031</c:v>
                </c:pt>
                <c:pt idx="5">
                  <c:v>2032</c:v>
                </c:pt>
                <c:pt idx="6">
                  <c:v>2033</c:v>
                </c:pt>
                <c:pt idx="7">
                  <c:v>2034</c:v>
                </c:pt>
                <c:pt idx="8">
                  <c:v>2035</c:v>
                </c:pt>
                <c:pt idx="9">
                  <c:v>2036</c:v>
                </c:pt>
              </c:numCache>
              <c:extLst/>
            </c:numRef>
          </c:cat>
          <c:val>
            <c:numRef>
              <c:f>MedianTaxpayer!$D$36:$M$36</c:f>
              <c:numCache>
                <c:formatCode>"$"#,##0</c:formatCode>
                <c:ptCount val="10"/>
                <c:pt idx="0">
                  <c:v>185.08</c:v>
                </c:pt>
                <c:pt idx="1">
                  <c:v>208.67</c:v>
                </c:pt>
                <c:pt idx="2">
                  <c:v>226.89</c:v>
                </c:pt>
                <c:pt idx="3">
                  <c:v>236.85</c:v>
                </c:pt>
                <c:pt idx="4">
                  <c:v>239.67</c:v>
                </c:pt>
                <c:pt idx="5">
                  <c:v>240.94</c:v>
                </c:pt>
                <c:pt idx="6">
                  <c:v>242.1</c:v>
                </c:pt>
                <c:pt idx="7">
                  <c:v>243.32</c:v>
                </c:pt>
                <c:pt idx="8">
                  <c:v>244.52</c:v>
                </c:pt>
                <c:pt idx="9">
                  <c:v>245.71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7F9E-4C5F-BE1C-07C80E9054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6418080"/>
        <c:axId val="155642144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MedianTaxpayer!$A$19</c15:sqref>
                        </c15:formulaRef>
                      </c:ext>
                    </c:extLst>
                    <c:strCache>
                      <c:ptCount val="1"/>
                      <c:pt idx="0">
                        <c:v>No Referendum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MedianTaxpayer!$D$2:$M$2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2027</c:v>
                      </c:pt>
                      <c:pt idx="1">
                        <c:v>2028</c:v>
                      </c:pt>
                      <c:pt idx="2">
                        <c:v>2029</c:v>
                      </c:pt>
                      <c:pt idx="3">
                        <c:v>2030</c:v>
                      </c:pt>
                      <c:pt idx="4">
                        <c:v>2031</c:v>
                      </c:pt>
                      <c:pt idx="5">
                        <c:v>2032</c:v>
                      </c:pt>
                      <c:pt idx="6">
                        <c:v>2033</c:v>
                      </c:pt>
                      <c:pt idx="7">
                        <c:v>2034</c:v>
                      </c:pt>
                      <c:pt idx="8">
                        <c:v>2035</c:v>
                      </c:pt>
                      <c:pt idx="9">
                        <c:v>2036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MedianTaxpayer!$D$21:$M$21</c15:sqref>
                        </c15:formulaRef>
                      </c:ext>
                    </c:extLst>
                    <c:numCache>
                      <c:formatCode>"$"#,##0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7F9E-4C5F-BE1C-07C80E90540B}"/>
                  </c:ext>
                </c:extLst>
              </c15:ser>
            </c15:filteredLineSeries>
          </c:ext>
        </c:extLst>
      </c:lineChart>
      <c:catAx>
        <c:axId val="155641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6421440"/>
        <c:crosses val="autoZero"/>
        <c:auto val="1"/>
        <c:lblAlgn val="ctr"/>
        <c:lblOffset val="100"/>
        <c:noMultiLvlLbl val="0"/>
      </c:catAx>
      <c:valAx>
        <c:axId val="155642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641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11614005885989"/>
          <c:y val="0.759431174782082"/>
          <c:w val="0.12823502899485256"/>
          <c:h val="0.15003397150607009"/>
        </c:manualLayout>
      </c:layout>
      <c:overlay val="1"/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AV_Trends!$B$51:$B$56</c:f>
              <c:strCache>
                <c:ptCount val="6"/>
                <c:pt idx="0">
                  <c:v>Residential</c:v>
                </c:pt>
                <c:pt idx="1">
                  <c:v>Apartments</c:v>
                </c:pt>
                <c:pt idx="2">
                  <c:v>Commercial</c:v>
                </c:pt>
                <c:pt idx="3">
                  <c:v>Industrial</c:v>
                </c:pt>
                <c:pt idx="4">
                  <c:v>Agriculture</c:v>
                </c:pt>
                <c:pt idx="5">
                  <c:v>Personal</c:v>
                </c:pt>
              </c:strCache>
            </c:strRef>
          </c:cat>
          <c:val>
            <c:numRef>
              <c:f>AV_Trends!$C$51:$C$56</c:f>
            </c:numRef>
          </c:val>
          <c:extLst>
            <c:ext xmlns:c16="http://schemas.microsoft.com/office/drawing/2014/chart" uri="{C3380CC4-5D6E-409C-BE32-E72D297353CC}">
              <c16:uniqueId val="{00000000-24C8-4845-BC56-810E4E25F11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4C8-4845-BC56-810E4E25F11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4C8-4845-BC56-810E4E25F11B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4C8-4845-BC56-810E4E25F1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4C8-4845-BC56-810E4E25F11B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4C8-4845-BC56-810E4E25F11B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4C8-4845-BC56-810E4E25F1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AV_Trends!$B$51:$B$56</c:f>
              <c:strCache>
                <c:ptCount val="6"/>
                <c:pt idx="0">
                  <c:v>Residential</c:v>
                </c:pt>
                <c:pt idx="1">
                  <c:v>Apartments</c:v>
                </c:pt>
                <c:pt idx="2">
                  <c:v>Commercial</c:v>
                </c:pt>
                <c:pt idx="3">
                  <c:v>Industrial</c:v>
                </c:pt>
                <c:pt idx="4">
                  <c:v>Agriculture</c:v>
                </c:pt>
                <c:pt idx="5">
                  <c:v>Personal</c:v>
                </c:pt>
              </c:strCache>
            </c:strRef>
          </c:cat>
          <c:val>
            <c:numRef>
              <c:f>AV_Trends!$D$51:$D$56</c:f>
              <c:numCache>
                <c:formatCode>#,##0</c:formatCode>
                <c:ptCount val="6"/>
                <c:pt idx="0">
                  <c:v>432609500</c:v>
                </c:pt>
                <c:pt idx="1">
                  <c:v>14889100</c:v>
                </c:pt>
                <c:pt idx="2">
                  <c:v>46091000</c:v>
                </c:pt>
                <c:pt idx="3">
                  <c:v>38186600</c:v>
                </c:pt>
                <c:pt idx="4">
                  <c:v>12844100</c:v>
                </c:pt>
                <c:pt idx="5">
                  <c:v>125068110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C8-4845-BC56-810E4E25F11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AV_Trends!$B$51:$B$56</c:f>
              <c:strCache>
                <c:ptCount val="6"/>
                <c:pt idx="0">
                  <c:v>Residential</c:v>
                </c:pt>
                <c:pt idx="1">
                  <c:v>Apartments</c:v>
                </c:pt>
                <c:pt idx="2">
                  <c:v>Commercial</c:v>
                </c:pt>
                <c:pt idx="3">
                  <c:v>Industrial</c:v>
                </c:pt>
                <c:pt idx="4">
                  <c:v>Agriculture</c:v>
                </c:pt>
                <c:pt idx="5">
                  <c:v>Personal</c:v>
                </c:pt>
              </c:strCache>
            </c:strRef>
          </c:cat>
          <c:val>
            <c:numRef>
              <c:f>AV_Trends!$C$51:$C$56</c:f>
            </c:numRef>
          </c:val>
          <c:extLst>
            <c:ext xmlns:c16="http://schemas.microsoft.com/office/drawing/2014/chart" uri="{C3380CC4-5D6E-409C-BE32-E72D297353CC}">
              <c16:uniqueId val="{00000000-FD4A-4DDC-A6BD-E00028DDE500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D4A-4DDC-A6BD-E00028DDE50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D4A-4DDC-A6BD-E00028DDE50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D4A-4DDC-A6BD-E00028DDE5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D4A-4DDC-A6BD-E00028DDE500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D4A-4DDC-A6BD-E00028DDE500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FD4A-4DDC-A6BD-E00028DDE5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AV_Trends!$B$51:$B$56</c:f>
              <c:strCache>
                <c:ptCount val="6"/>
                <c:pt idx="0">
                  <c:v>Residential</c:v>
                </c:pt>
                <c:pt idx="1">
                  <c:v>Apartments</c:v>
                </c:pt>
                <c:pt idx="2">
                  <c:v>Commercial</c:v>
                </c:pt>
                <c:pt idx="3">
                  <c:v>Industrial</c:v>
                </c:pt>
                <c:pt idx="4">
                  <c:v>Agriculture</c:v>
                </c:pt>
                <c:pt idx="5">
                  <c:v>Personal</c:v>
                </c:pt>
              </c:strCache>
            </c:strRef>
          </c:cat>
          <c:val>
            <c:numRef>
              <c:f>AV_Trends!$E$51:$E$56</c:f>
              <c:numCache>
                <c:formatCode>#,##0</c:formatCode>
                <c:ptCount val="6"/>
                <c:pt idx="0">
                  <c:v>213017477</c:v>
                </c:pt>
                <c:pt idx="1">
                  <c:v>7435878</c:v>
                </c:pt>
                <c:pt idx="2">
                  <c:v>45140664</c:v>
                </c:pt>
                <c:pt idx="3">
                  <c:v>35949090</c:v>
                </c:pt>
                <c:pt idx="4">
                  <c:v>12116716</c:v>
                </c:pt>
                <c:pt idx="5">
                  <c:v>102172990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D4A-4DDC-A6BD-E00028DDE50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6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AV_Trends!$B$51:$B$56</c:f>
              <c:strCache>
                <c:ptCount val="6"/>
                <c:pt idx="0">
                  <c:v>Residential</c:v>
                </c:pt>
                <c:pt idx="1">
                  <c:v>Apartments</c:v>
                </c:pt>
                <c:pt idx="2">
                  <c:v>Commercial</c:v>
                </c:pt>
                <c:pt idx="3">
                  <c:v>Industrial</c:v>
                </c:pt>
                <c:pt idx="4">
                  <c:v>Agriculture</c:v>
                </c:pt>
                <c:pt idx="5">
                  <c:v>Personal</c:v>
                </c:pt>
              </c:strCache>
            </c:strRef>
          </c:cat>
          <c:val>
            <c:numRef>
              <c:f>AV_Trends!$C$51:$C$56</c:f>
            </c:numRef>
          </c:val>
          <c:extLst>
            <c:ext xmlns:c16="http://schemas.microsoft.com/office/drawing/2014/chart" uri="{C3380CC4-5D6E-409C-BE32-E72D297353CC}">
              <c16:uniqueId val="{00000000-15C4-4BEA-A899-C44AACE983E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5C4-4BEA-A899-C44AACE983E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5C4-4BEA-A899-C44AACE983E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5C4-4BEA-A899-C44AACE983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5C4-4BEA-A899-C44AACE983E2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5C4-4BEA-A899-C44AACE983E2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15C4-4BEA-A899-C44AACE983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AV_Trends!$B$51:$B$56</c:f>
              <c:strCache>
                <c:ptCount val="6"/>
                <c:pt idx="0">
                  <c:v>Residential</c:v>
                </c:pt>
                <c:pt idx="1">
                  <c:v>Apartments</c:v>
                </c:pt>
                <c:pt idx="2">
                  <c:v>Commercial</c:v>
                </c:pt>
                <c:pt idx="3">
                  <c:v>Industrial</c:v>
                </c:pt>
                <c:pt idx="4">
                  <c:v>Agriculture</c:v>
                </c:pt>
                <c:pt idx="5">
                  <c:v>Personal</c:v>
                </c:pt>
              </c:strCache>
            </c:strRef>
          </c:cat>
          <c:val>
            <c:numRef>
              <c:f>AV_Trends!$F$51:$F$56</c:f>
              <c:numCache>
                <c:formatCode>#,##0</c:formatCode>
                <c:ptCount val="6"/>
                <c:pt idx="0">
                  <c:v>198063557</c:v>
                </c:pt>
                <c:pt idx="1">
                  <c:v>6890757</c:v>
                </c:pt>
                <c:pt idx="2">
                  <c:v>39621241</c:v>
                </c:pt>
                <c:pt idx="3">
                  <c:v>15686222</c:v>
                </c:pt>
                <c:pt idx="4">
                  <c:v>11974005</c:v>
                </c:pt>
                <c:pt idx="5">
                  <c:v>66500300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5C4-4BEA-A899-C44AACE983E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AV_Trends!$B$51:$B$56</c:f>
              <c:strCache>
                <c:ptCount val="6"/>
                <c:pt idx="0">
                  <c:v>Residential</c:v>
                </c:pt>
                <c:pt idx="1">
                  <c:v>Apartments</c:v>
                </c:pt>
                <c:pt idx="2">
                  <c:v>Commercial</c:v>
                </c:pt>
                <c:pt idx="3">
                  <c:v>Industrial</c:v>
                </c:pt>
                <c:pt idx="4">
                  <c:v>Agriculture</c:v>
                </c:pt>
                <c:pt idx="5">
                  <c:v>Personal</c:v>
                </c:pt>
              </c:strCache>
            </c:strRef>
          </c:cat>
          <c:val>
            <c:numRef>
              <c:f>AV_Trends!$C$51:$C$56</c:f>
            </c:numRef>
          </c:val>
          <c:extLst>
            <c:ext xmlns:c16="http://schemas.microsoft.com/office/drawing/2014/chart" uri="{C3380CC4-5D6E-409C-BE32-E72D297353CC}">
              <c16:uniqueId val="{00000000-4E62-4DBA-9BC6-B14696B1A74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9D-4B69-AD37-EEBE2D091DC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9D-4B69-AD37-EEBE2D091DC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9D-4B69-AD37-EEBE2D091D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9D-4B69-AD37-EEBE2D091DC5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9D-4B69-AD37-EEBE2D091DC5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9D-4B69-AD37-EEBE2D091D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AV_Trends!$B$51:$B$56</c:f>
              <c:strCache>
                <c:ptCount val="6"/>
                <c:pt idx="0">
                  <c:v>Residential</c:v>
                </c:pt>
                <c:pt idx="1">
                  <c:v>Apartments</c:v>
                </c:pt>
                <c:pt idx="2">
                  <c:v>Commercial</c:v>
                </c:pt>
                <c:pt idx="3">
                  <c:v>Industrial</c:v>
                </c:pt>
                <c:pt idx="4">
                  <c:v>Agriculture</c:v>
                </c:pt>
                <c:pt idx="5">
                  <c:v>Personal</c:v>
                </c:pt>
              </c:strCache>
            </c:strRef>
          </c:cat>
          <c:val>
            <c:numRef>
              <c:f>AV_Trends!$D$51:$D$56</c:f>
              <c:numCache>
                <c:formatCode>#,##0</c:formatCode>
                <c:ptCount val="6"/>
                <c:pt idx="0">
                  <c:v>432609500</c:v>
                </c:pt>
                <c:pt idx="1">
                  <c:v>14889100</c:v>
                </c:pt>
                <c:pt idx="2">
                  <c:v>46091000</c:v>
                </c:pt>
                <c:pt idx="3">
                  <c:v>38186600</c:v>
                </c:pt>
                <c:pt idx="4">
                  <c:v>12844100</c:v>
                </c:pt>
                <c:pt idx="5">
                  <c:v>125068110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E62-4DBA-9BC6-B14696B1A74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AV_Trends!$B$78:$B$84</c:f>
              <c:strCache>
                <c:ptCount val="7"/>
                <c:pt idx="0">
                  <c:v>Total</c:v>
                </c:pt>
                <c:pt idx="1">
                  <c:v>Residential</c:v>
                </c:pt>
                <c:pt idx="2">
                  <c:v>Apartments</c:v>
                </c:pt>
                <c:pt idx="3">
                  <c:v>Commercial</c:v>
                </c:pt>
                <c:pt idx="4">
                  <c:v>Industrial</c:v>
                </c:pt>
                <c:pt idx="5">
                  <c:v>Agriculture</c:v>
                </c:pt>
                <c:pt idx="6">
                  <c:v>Personal</c:v>
                </c:pt>
              </c:strCache>
            </c:strRef>
          </c:cat>
          <c:val>
            <c:numRef>
              <c:f>AV_Trends!$C$78:$C$84</c:f>
            </c:numRef>
          </c:val>
          <c:extLst>
            <c:ext xmlns:c16="http://schemas.microsoft.com/office/drawing/2014/chart" uri="{C3380CC4-5D6E-409C-BE32-E72D297353CC}">
              <c16:uniqueId val="{00000000-D75A-414A-90B3-D7485A6AC6A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04-4CB6-8BFA-DC0E2A32759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04-4CB6-8BFA-DC0E2A32759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04-4CB6-8BFA-DC0E2A32759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504-4CB6-8BFA-DC0E2A32759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504-4CB6-8BFA-DC0E2A32759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4DF9232-6C7C-445F-BCD5-B187BF824D51}" type="VALUE">
                      <a:rPr lang="en-US" u="sng"/>
                      <a:pPr>
                        <a:defRPr sz="11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504-4CB6-8BFA-DC0E2A327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AV_Trends!$B$78:$B$84</c:f>
              <c:strCache>
                <c:ptCount val="6"/>
                <c:pt idx="0">
                  <c:v>Total</c:v>
                </c:pt>
                <c:pt idx="1">
                  <c:v>Residential</c:v>
                </c:pt>
                <c:pt idx="2">
                  <c:v>Commercial</c:v>
                </c:pt>
                <c:pt idx="3">
                  <c:v>Industrial</c:v>
                </c:pt>
                <c:pt idx="4">
                  <c:v>Agriculture</c:v>
                </c:pt>
                <c:pt idx="5">
                  <c:v>Personal</c:v>
                </c:pt>
              </c:strCache>
            </c:strRef>
          </c:cat>
          <c:val>
            <c:numRef>
              <c:f>AV_Trends!$D$78:$D$84</c:f>
              <c:numCache>
                <c:formatCode>0.0%</c:formatCode>
                <c:ptCount val="6"/>
                <c:pt idx="0">
                  <c:v>8.5559838019414469E-2</c:v>
                </c:pt>
                <c:pt idx="1">
                  <c:v>0.12312924164095018</c:v>
                </c:pt>
                <c:pt idx="2">
                  <c:v>0.11928138303168345</c:v>
                </c:pt>
                <c:pt idx="3">
                  <c:v>4.7551380948723354E-2</c:v>
                </c:pt>
                <c:pt idx="4">
                  <c:v>-6.2843842573000464E-2</c:v>
                </c:pt>
                <c:pt idx="5">
                  <c:v>1.4145051936087949E-2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75A-414A-90B3-D7485A6AC6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35364128"/>
        <c:axId val="1835367008"/>
      </c:barChart>
      <c:catAx>
        <c:axId val="1835364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367008"/>
        <c:crosses val="autoZero"/>
        <c:auto val="1"/>
        <c:lblAlgn val="ctr"/>
        <c:lblOffset val="100"/>
        <c:noMultiLvlLbl val="0"/>
      </c:catAx>
      <c:valAx>
        <c:axId val="183536700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36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AV_Trends!$B$69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;\-#,##0.0;_(* &quot;&quot;??_)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AV_Trends!$M$3:$X$3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AV_Trends!$M$69:$X$69</c:f>
              <c:numCache>
                <c:formatCode>#,##0</c:formatCode>
                <c:ptCount val="11"/>
                <c:pt idx="0">
                  <c:v>385182296</c:v>
                </c:pt>
                <c:pt idx="1">
                  <c:v>432609500</c:v>
                </c:pt>
                <c:pt idx="2">
                  <c:v>446669374</c:v>
                </c:pt>
                <c:pt idx="3">
                  <c:v>462302672</c:v>
                </c:pt>
                <c:pt idx="4">
                  <c:v>479639388</c:v>
                </c:pt>
                <c:pt idx="5">
                  <c:v>498824737</c:v>
                </c:pt>
                <c:pt idx="6">
                  <c:v>518777863</c:v>
                </c:pt>
                <c:pt idx="7">
                  <c:v>539529120</c:v>
                </c:pt>
                <c:pt idx="8">
                  <c:v>561110469</c:v>
                </c:pt>
                <c:pt idx="9">
                  <c:v>583554892</c:v>
                </c:pt>
                <c:pt idx="10">
                  <c:v>606897207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23-455F-8CB0-A2EA65C7FF5B}"/>
            </c:ext>
          </c:extLst>
        </c:ser>
        <c:ser>
          <c:idx val="1"/>
          <c:order val="1"/>
          <c:tx>
            <c:strRef>
              <c:f>AV_Trends!$B$70</c:f>
              <c:strCache>
                <c:ptCount val="1"/>
                <c:pt idx="0">
                  <c:v>Apartments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AV_Trends!$M$3:$X$3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AV_Trends!$M$70:$X$70</c:f>
              <c:numCache>
                <c:formatCode>#,##0</c:formatCode>
                <c:ptCount val="11"/>
                <c:pt idx="0">
                  <c:v>17062344</c:v>
                </c:pt>
                <c:pt idx="1">
                  <c:v>14889100</c:v>
                </c:pt>
                <c:pt idx="2">
                  <c:v>15372994</c:v>
                </c:pt>
                <c:pt idx="3">
                  <c:v>15911049</c:v>
                </c:pt>
                <c:pt idx="4">
                  <c:v>16467934</c:v>
                </c:pt>
                <c:pt idx="5">
                  <c:v>17044312</c:v>
                </c:pt>
                <c:pt idx="6">
                  <c:v>17640868</c:v>
                </c:pt>
                <c:pt idx="7">
                  <c:v>18258300</c:v>
                </c:pt>
                <c:pt idx="8">
                  <c:v>18897336</c:v>
                </c:pt>
                <c:pt idx="9">
                  <c:v>19558748</c:v>
                </c:pt>
                <c:pt idx="10">
                  <c:v>20243303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23-455F-8CB0-A2EA65C7FF5B}"/>
            </c:ext>
          </c:extLst>
        </c:ser>
        <c:ser>
          <c:idx val="2"/>
          <c:order val="2"/>
          <c:tx>
            <c:strRef>
              <c:f>AV_Trends!$B$71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;\-#,##0.0;_(* &quot;&quot;??_)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AV_Trends!$M$3:$X$3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AV_Trends!$M$71:$X$71</c:f>
              <c:numCache>
                <c:formatCode>#,##0</c:formatCode>
                <c:ptCount val="11"/>
                <c:pt idx="0">
                  <c:v>41179100</c:v>
                </c:pt>
                <c:pt idx="1">
                  <c:v>46091000</c:v>
                </c:pt>
                <c:pt idx="2">
                  <c:v>47128042</c:v>
                </c:pt>
                <c:pt idx="3">
                  <c:v>48306237</c:v>
                </c:pt>
                <c:pt idx="4">
                  <c:v>49634669</c:v>
                </c:pt>
                <c:pt idx="5">
                  <c:v>51123703</c:v>
                </c:pt>
                <c:pt idx="6">
                  <c:v>52785220</c:v>
                </c:pt>
                <c:pt idx="7">
                  <c:v>54632687</c:v>
                </c:pt>
                <c:pt idx="8">
                  <c:v>56544835</c:v>
                </c:pt>
                <c:pt idx="9">
                  <c:v>58523898</c:v>
                </c:pt>
                <c:pt idx="10">
                  <c:v>60572235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23-455F-8CB0-A2EA65C7FF5B}"/>
            </c:ext>
          </c:extLst>
        </c:ser>
        <c:ser>
          <c:idx val="3"/>
          <c:order val="3"/>
          <c:tx>
            <c:strRef>
              <c:f>AV_Trends!$B$72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;\-#,##0.0;_(* &quot;&quot;??_)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AV_Trends!$M$3:$X$3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AV_Trends!$M$72:$X$72</c:f>
              <c:numCache>
                <c:formatCode>#,##0</c:formatCode>
                <c:ptCount val="11"/>
                <c:pt idx="0">
                  <c:v>36453200</c:v>
                </c:pt>
                <c:pt idx="1">
                  <c:v>38186600</c:v>
                </c:pt>
                <c:pt idx="2">
                  <c:v>39045799</c:v>
                </c:pt>
                <c:pt idx="3">
                  <c:v>40021936</c:v>
                </c:pt>
                <c:pt idx="4">
                  <c:v>41122544</c:v>
                </c:pt>
                <c:pt idx="5">
                  <c:v>42356221</c:v>
                </c:pt>
                <c:pt idx="6">
                  <c:v>43732796</c:v>
                </c:pt>
                <c:pt idx="7">
                  <c:v>45263432</c:v>
                </c:pt>
                <c:pt idx="8">
                  <c:v>46847660</c:v>
                </c:pt>
                <c:pt idx="9">
                  <c:v>48487324</c:v>
                </c:pt>
                <c:pt idx="10">
                  <c:v>50184383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23-455F-8CB0-A2EA65C7FF5B}"/>
            </c:ext>
          </c:extLst>
        </c:ser>
        <c:ser>
          <c:idx val="4"/>
          <c:order val="4"/>
          <c:tx>
            <c:strRef>
              <c:f>AV_Trends!$B$73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AV_Trends!$M$3:$X$3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AV_Trends!$M$73:$X$73</c:f>
              <c:numCache>
                <c:formatCode>#,##0</c:formatCode>
                <c:ptCount val="11"/>
                <c:pt idx="0">
                  <c:v>13705400</c:v>
                </c:pt>
                <c:pt idx="1">
                  <c:v>12844100</c:v>
                </c:pt>
                <c:pt idx="2">
                  <c:v>13641011</c:v>
                </c:pt>
                <c:pt idx="3">
                  <c:v>15007735</c:v>
                </c:pt>
                <c:pt idx="4">
                  <c:v>14900282</c:v>
                </c:pt>
                <c:pt idx="5">
                  <c:v>15249148</c:v>
                </c:pt>
                <c:pt idx="6">
                  <c:v>14578144</c:v>
                </c:pt>
                <c:pt idx="7">
                  <c:v>14306820</c:v>
                </c:pt>
                <c:pt idx="8">
                  <c:v>14151369</c:v>
                </c:pt>
                <c:pt idx="9">
                  <c:v>14168669</c:v>
                </c:pt>
                <c:pt idx="10">
                  <c:v>14186322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23-455F-8CB0-A2EA65C7FF5B}"/>
            </c:ext>
          </c:extLst>
        </c:ser>
        <c:ser>
          <c:idx val="5"/>
          <c:order val="5"/>
          <c:tx>
            <c:strRef>
              <c:f>AV_Trends!$B$74</c:f>
              <c:strCache>
                <c:ptCount val="1"/>
                <c:pt idx="0">
                  <c:v>Personal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;\-#,##0.0;_(* &quot;&quot;??_)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AV_Trends!$M$3:$X$3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AV_Trends!$M$74:$X$74</c:f>
              <c:numCache>
                <c:formatCode>#,##0</c:formatCode>
                <c:ptCount val="11"/>
                <c:pt idx="0">
                  <c:v>123323690</c:v>
                </c:pt>
                <c:pt idx="1">
                  <c:v>125068110</c:v>
                </c:pt>
                <c:pt idx="2">
                  <c:v>111292534</c:v>
                </c:pt>
                <c:pt idx="3">
                  <c:v>113518384</c:v>
                </c:pt>
                <c:pt idx="4">
                  <c:v>116072547</c:v>
                </c:pt>
                <c:pt idx="5">
                  <c:v>118974360</c:v>
                </c:pt>
                <c:pt idx="6">
                  <c:v>121948718</c:v>
                </c:pt>
                <c:pt idx="7">
                  <c:v>124997436</c:v>
                </c:pt>
                <c:pt idx="8">
                  <c:v>128122372</c:v>
                </c:pt>
                <c:pt idx="9">
                  <c:v>131325430</c:v>
                </c:pt>
                <c:pt idx="10">
                  <c:v>134608565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23-455F-8CB0-A2EA65C7FF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675914111"/>
        <c:axId val="675915071"/>
      </c:barChart>
      <c:lineChart>
        <c:grouping val="standard"/>
        <c:varyColors val="0"/>
        <c:ser>
          <c:idx val="6"/>
          <c:order val="6"/>
          <c:tx>
            <c:strRef>
              <c:f>AV_Trends!$B$75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AV_Trends!$M$3:$X$3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AV_Trends!$M$75:$X$75</c:f>
              <c:numCache>
                <c:formatCode>#,##0</c:formatCode>
                <c:ptCount val="11"/>
                <c:pt idx="0">
                  <c:v>616906030</c:v>
                </c:pt>
                <c:pt idx="1">
                  <c:v>669688410</c:v>
                </c:pt>
                <c:pt idx="2">
                  <c:v>673149754</c:v>
                </c:pt>
                <c:pt idx="3">
                  <c:v>695068013</c:v>
                </c:pt>
                <c:pt idx="4">
                  <c:v>717837364</c:v>
                </c:pt>
                <c:pt idx="5">
                  <c:v>743572481</c:v>
                </c:pt>
                <c:pt idx="6">
                  <c:v>769463609</c:v>
                </c:pt>
                <c:pt idx="7">
                  <c:v>796987795</c:v>
                </c:pt>
                <c:pt idx="8">
                  <c:v>825674041</c:v>
                </c:pt>
                <c:pt idx="9">
                  <c:v>855618961</c:v>
                </c:pt>
                <c:pt idx="10">
                  <c:v>886692015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A23-455F-8CB0-A2EA65C7FF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5914111"/>
        <c:axId val="675915071"/>
      </c:lineChart>
      <c:catAx>
        <c:axId val="67591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915071"/>
        <c:crosses val="autoZero"/>
        <c:auto val="1"/>
        <c:lblAlgn val="ctr"/>
        <c:lblOffset val="100"/>
        <c:noMultiLvlLbl val="0"/>
      </c:catAx>
      <c:valAx>
        <c:axId val="675915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914111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SingleCounty!$C$4</c:f>
              <c:strCache>
                <c:ptCount val="1"/>
                <c:pt idx="0">
                  <c:v>Median Sale Price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SingleCounty!$A$5:$A$131</c:f>
              <c:numCache>
                <c:formatCode>m/d/yyyy</c:formatCode>
                <c:ptCount val="127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</c:numCache>
            </c:numRef>
          </c:cat>
          <c:val>
            <c:numRef>
              <c:f>SingleCounty!$C$5:$C$131</c:f>
              <c:numCache>
                <c:formatCode>"$"#,##0</c:formatCode>
                <c:ptCount val="127"/>
                <c:pt idx="0">
                  <c:v>69</c:v>
                </c:pt>
                <c:pt idx="1">
                  <c:v>56</c:v>
                </c:pt>
                <c:pt idx="2">
                  <c:v>67</c:v>
                </c:pt>
                <c:pt idx="3">
                  <c:v>75</c:v>
                </c:pt>
                <c:pt idx="4">
                  <c:v>84</c:v>
                </c:pt>
                <c:pt idx="5">
                  <c:v>89</c:v>
                </c:pt>
                <c:pt idx="6">
                  <c:v>95</c:v>
                </c:pt>
                <c:pt idx="7">
                  <c:v>89</c:v>
                </c:pt>
                <c:pt idx="8">
                  <c:v>80</c:v>
                </c:pt>
                <c:pt idx="9">
                  <c:v>76</c:v>
                </c:pt>
                <c:pt idx="10">
                  <c:v>88</c:v>
                </c:pt>
                <c:pt idx="11">
                  <c:v>83</c:v>
                </c:pt>
                <c:pt idx="12">
                  <c:v>70</c:v>
                </c:pt>
                <c:pt idx="13">
                  <c:v>80</c:v>
                </c:pt>
                <c:pt idx="14">
                  <c:v>74</c:v>
                </c:pt>
                <c:pt idx="15">
                  <c:v>84</c:v>
                </c:pt>
                <c:pt idx="16">
                  <c:v>87</c:v>
                </c:pt>
                <c:pt idx="17">
                  <c:v>85</c:v>
                </c:pt>
                <c:pt idx="18">
                  <c:v>95</c:v>
                </c:pt>
                <c:pt idx="19">
                  <c:v>88</c:v>
                </c:pt>
                <c:pt idx="20">
                  <c:v>105</c:v>
                </c:pt>
                <c:pt idx="21">
                  <c:v>78</c:v>
                </c:pt>
                <c:pt idx="22">
                  <c:v>88</c:v>
                </c:pt>
                <c:pt idx="23">
                  <c:v>85</c:v>
                </c:pt>
                <c:pt idx="24">
                  <c:v>68</c:v>
                </c:pt>
                <c:pt idx="25">
                  <c:v>79</c:v>
                </c:pt>
                <c:pt idx="26">
                  <c:v>88</c:v>
                </c:pt>
                <c:pt idx="27">
                  <c:v>85</c:v>
                </c:pt>
                <c:pt idx="28">
                  <c:v>90</c:v>
                </c:pt>
                <c:pt idx="29">
                  <c:v>107</c:v>
                </c:pt>
                <c:pt idx="30">
                  <c:v>110</c:v>
                </c:pt>
                <c:pt idx="31">
                  <c:v>105</c:v>
                </c:pt>
                <c:pt idx="32">
                  <c:v>105</c:v>
                </c:pt>
                <c:pt idx="33">
                  <c:v>104</c:v>
                </c:pt>
                <c:pt idx="34">
                  <c:v>98</c:v>
                </c:pt>
                <c:pt idx="35">
                  <c:v>102</c:v>
                </c:pt>
                <c:pt idx="36">
                  <c:v>92</c:v>
                </c:pt>
                <c:pt idx="37">
                  <c:v>87</c:v>
                </c:pt>
                <c:pt idx="38">
                  <c:v>89</c:v>
                </c:pt>
                <c:pt idx="39">
                  <c:v>90</c:v>
                </c:pt>
                <c:pt idx="40">
                  <c:v>113</c:v>
                </c:pt>
                <c:pt idx="41">
                  <c:v>108</c:v>
                </c:pt>
                <c:pt idx="42">
                  <c:v>109</c:v>
                </c:pt>
                <c:pt idx="43">
                  <c:v>120</c:v>
                </c:pt>
                <c:pt idx="44">
                  <c:v>117</c:v>
                </c:pt>
                <c:pt idx="45">
                  <c:v>107</c:v>
                </c:pt>
                <c:pt idx="46">
                  <c:v>112</c:v>
                </c:pt>
                <c:pt idx="47">
                  <c:v>86</c:v>
                </c:pt>
                <c:pt idx="48">
                  <c:v>81</c:v>
                </c:pt>
                <c:pt idx="49">
                  <c:v>107</c:v>
                </c:pt>
                <c:pt idx="50">
                  <c:v>120</c:v>
                </c:pt>
                <c:pt idx="51">
                  <c:v>106</c:v>
                </c:pt>
                <c:pt idx="52">
                  <c:v>126</c:v>
                </c:pt>
                <c:pt idx="53">
                  <c:v>129</c:v>
                </c:pt>
                <c:pt idx="54">
                  <c:v>120</c:v>
                </c:pt>
                <c:pt idx="55">
                  <c:v>125</c:v>
                </c:pt>
                <c:pt idx="56">
                  <c:v>125</c:v>
                </c:pt>
                <c:pt idx="57">
                  <c:v>131</c:v>
                </c:pt>
                <c:pt idx="58">
                  <c:v>120</c:v>
                </c:pt>
                <c:pt idx="59">
                  <c:v>124</c:v>
                </c:pt>
                <c:pt idx="60">
                  <c:v>118</c:v>
                </c:pt>
                <c:pt idx="61">
                  <c:v>109</c:v>
                </c:pt>
                <c:pt idx="62">
                  <c:v>133</c:v>
                </c:pt>
                <c:pt idx="63">
                  <c:v>143</c:v>
                </c:pt>
                <c:pt idx="64">
                  <c:v>130</c:v>
                </c:pt>
                <c:pt idx="65">
                  <c:v>125</c:v>
                </c:pt>
                <c:pt idx="66">
                  <c:v>130</c:v>
                </c:pt>
                <c:pt idx="67">
                  <c:v>143</c:v>
                </c:pt>
                <c:pt idx="68">
                  <c:v>138</c:v>
                </c:pt>
                <c:pt idx="69">
                  <c:v>153</c:v>
                </c:pt>
                <c:pt idx="70">
                  <c:v>138</c:v>
                </c:pt>
                <c:pt idx="71">
                  <c:v>140</c:v>
                </c:pt>
                <c:pt idx="72">
                  <c:v>147</c:v>
                </c:pt>
                <c:pt idx="73">
                  <c:v>138</c:v>
                </c:pt>
                <c:pt idx="74">
                  <c:v>133</c:v>
                </c:pt>
                <c:pt idx="75">
                  <c:v>159</c:v>
                </c:pt>
                <c:pt idx="76">
                  <c:v>156</c:v>
                </c:pt>
                <c:pt idx="77">
                  <c:v>165</c:v>
                </c:pt>
                <c:pt idx="78">
                  <c:v>159</c:v>
                </c:pt>
                <c:pt idx="79">
                  <c:v>166</c:v>
                </c:pt>
                <c:pt idx="80">
                  <c:v>159</c:v>
                </c:pt>
                <c:pt idx="81">
                  <c:v>159</c:v>
                </c:pt>
                <c:pt idx="82">
                  <c:v>165</c:v>
                </c:pt>
                <c:pt idx="83">
                  <c:v>168</c:v>
                </c:pt>
                <c:pt idx="84">
                  <c:v>150</c:v>
                </c:pt>
                <c:pt idx="85">
                  <c:v>150</c:v>
                </c:pt>
                <c:pt idx="86">
                  <c:v>150</c:v>
                </c:pt>
                <c:pt idx="87">
                  <c:v>165</c:v>
                </c:pt>
                <c:pt idx="88">
                  <c:v>185</c:v>
                </c:pt>
                <c:pt idx="89">
                  <c:v>191</c:v>
                </c:pt>
                <c:pt idx="90">
                  <c:v>193</c:v>
                </c:pt>
                <c:pt idx="91">
                  <c:v>192</c:v>
                </c:pt>
                <c:pt idx="92">
                  <c:v>172</c:v>
                </c:pt>
                <c:pt idx="93">
                  <c:v>181</c:v>
                </c:pt>
                <c:pt idx="94">
                  <c:v>163</c:v>
                </c:pt>
                <c:pt idx="95">
                  <c:v>171</c:v>
                </c:pt>
                <c:pt idx="96">
                  <c:v>152</c:v>
                </c:pt>
                <c:pt idx="97">
                  <c:v>170</c:v>
                </c:pt>
                <c:pt idx="98">
                  <c:v>191</c:v>
                </c:pt>
                <c:pt idx="99">
                  <c:v>223</c:v>
                </c:pt>
                <c:pt idx="100">
                  <c:v>200</c:v>
                </c:pt>
                <c:pt idx="101">
                  <c:v>204</c:v>
                </c:pt>
                <c:pt idx="102">
                  <c:v>180</c:v>
                </c:pt>
                <c:pt idx="103">
                  <c:v>220</c:v>
                </c:pt>
                <c:pt idx="104">
                  <c:v>198</c:v>
                </c:pt>
                <c:pt idx="105">
                  <c:v>190</c:v>
                </c:pt>
                <c:pt idx="106">
                  <c:v>200</c:v>
                </c:pt>
                <c:pt idx="107">
                  <c:v>173</c:v>
                </c:pt>
                <c:pt idx="108">
                  <c:v>160</c:v>
                </c:pt>
                <c:pt idx="109">
                  <c:v>158</c:v>
                </c:pt>
                <c:pt idx="110">
                  <c:v>200</c:v>
                </c:pt>
                <c:pt idx="111">
                  <c:v>182</c:v>
                </c:pt>
                <c:pt idx="112">
                  <c:v>186</c:v>
                </c:pt>
                <c:pt idx="113">
                  <c:v>165</c:v>
                </c:pt>
                <c:pt idx="114">
                  <c:v>225</c:v>
                </c:pt>
                <c:pt idx="115">
                  <c:v>210</c:v>
                </c:pt>
                <c:pt idx="116">
                  <c:v>192</c:v>
                </c:pt>
                <c:pt idx="117">
                  <c:v>179</c:v>
                </c:pt>
                <c:pt idx="118">
                  <c:v>226</c:v>
                </c:pt>
                <c:pt idx="119">
                  <c:v>217</c:v>
                </c:pt>
                <c:pt idx="120">
                  <c:v>160</c:v>
                </c:pt>
                <c:pt idx="121">
                  <c:v>209</c:v>
                </c:pt>
                <c:pt idx="122">
                  <c:v>180</c:v>
                </c:pt>
                <c:pt idx="123">
                  <c:v>192</c:v>
                </c:pt>
                <c:pt idx="124">
                  <c:v>200</c:v>
                </c:pt>
                <c:pt idx="125">
                  <c:v>207</c:v>
                </c:pt>
                <c:pt idx="126">
                  <c:v>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42-46B6-ABAB-7C993A12462C}"/>
            </c:ext>
          </c:extLst>
        </c:ser>
        <c:ser>
          <c:idx val="1"/>
          <c:order val="1"/>
          <c:tx>
            <c:strRef>
              <c:f>SingleCounty!$D$4</c:f>
              <c:strCache>
                <c:ptCount val="1"/>
                <c:pt idx="0">
                  <c:v>Average Annual Price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SingleCounty!$A$5:$A$131</c:f>
              <c:numCache>
                <c:formatCode>m/d/yyyy</c:formatCode>
                <c:ptCount val="127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</c:numCache>
            </c:numRef>
          </c:cat>
          <c:val>
            <c:numRef>
              <c:f>SingleCounty!$D$5:$D$131</c:f>
              <c:numCache>
                <c:formatCode>"$"#,##0</c:formatCode>
                <c:ptCount val="127"/>
                <c:pt idx="0">
                  <c:v>79.25</c:v>
                </c:pt>
                <c:pt idx="1">
                  <c:v>79.25</c:v>
                </c:pt>
                <c:pt idx="2">
                  <c:v>79.25</c:v>
                </c:pt>
                <c:pt idx="3">
                  <c:v>79.25</c:v>
                </c:pt>
                <c:pt idx="4">
                  <c:v>79.25</c:v>
                </c:pt>
                <c:pt idx="5">
                  <c:v>79.25</c:v>
                </c:pt>
                <c:pt idx="6">
                  <c:v>79.25</c:v>
                </c:pt>
                <c:pt idx="7">
                  <c:v>79.25</c:v>
                </c:pt>
                <c:pt idx="8">
                  <c:v>79.25</c:v>
                </c:pt>
                <c:pt idx="9">
                  <c:v>79.25</c:v>
                </c:pt>
                <c:pt idx="10">
                  <c:v>79.25</c:v>
                </c:pt>
                <c:pt idx="11">
                  <c:v>79.25</c:v>
                </c:pt>
                <c:pt idx="12">
                  <c:v>84.916666666666671</c:v>
                </c:pt>
                <c:pt idx="13">
                  <c:v>84.916666666666671</c:v>
                </c:pt>
                <c:pt idx="14">
                  <c:v>84.916666666666671</c:v>
                </c:pt>
                <c:pt idx="15">
                  <c:v>84.916666666666671</c:v>
                </c:pt>
                <c:pt idx="16">
                  <c:v>84.916666666666671</c:v>
                </c:pt>
                <c:pt idx="17">
                  <c:v>84.916666666666671</c:v>
                </c:pt>
                <c:pt idx="18">
                  <c:v>84.916666666666671</c:v>
                </c:pt>
                <c:pt idx="19">
                  <c:v>84.916666666666671</c:v>
                </c:pt>
                <c:pt idx="20">
                  <c:v>84.916666666666671</c:v>
                </c:pt>
                <c:pt idx="21">
                  <c:v>84.916666666666671</c:v>
                </c:pt>
                <c:pt idx="22">
                  <c:v>84.916666666666671</c:v>
                </c:pt>
                <c:pt idx="23">
                  <c:v>84.916666666666671</c:v>
                </c:pt>
                <c:pt idx="24">
                  <c:v>95.083333333333329</c:v>
                </c:pt>
                <c:pt idx="25">
                  <c:v>95.083333333333329</c:v>
                </c:pt>
                <c:pt idx="26">
                  <c:v>95.083333333333329</c:v>
                </c:pt>
                <c:pt idx="27">
                  <c:v>95.083333333333329</c:v>
                </c:pt>
                <c:pt idx="28">
                  <c:v>95.083333333333329</c:v>
                </c:pt>
                <c:pt idx="29">
                  <c:v>95.083333333333329</c:v>
                </c:pt>
                <c:pt idx="30">
                  <c:v>95.083333333333329</c:v>
                </c:pt>
                <c:pt idx="31">
                  <c:v>95.083333333333329</c:v>
                </c:pt>
                <c:pt idx="32">
                  <c:v>95.083333333333329</c:v>
                </c:pt>
                <c:pt idx="33">
                  <c:v>95.083333333333329</c:v>
                </c:pt>
                <c:pt idx="34">
                  <c:v>95.083333333333329</c:v>
                </c:pt>
                <c:pt idx="35">
                  <c:v>95.083333333333329</c:v>
                </c:pt>
                <c:pt idx="36">
                  <c:v>102.5</c:v>
                </c:pt>
                <c:pt idx="37">
                  <c:v>102.5</c:v>
                </c:pt>
                <c:pt idx="38">
                  <c:v>102.5</c:v>
                </c:pt>
                <c:pt idx="39">
                  <c:v>102.5</c:v>
                </c:pt>
                <c:pt idx="40">
                  <c:v>102.5</c:v>
                </c:pt>
                <c:pt idx="41">
                  <c:v>102.5</c:v>
                </c:pt>
                <c:pt idx="42">
                  <c:v>102.5</c:v>
                </c:pt>
                <c:pt idx="43">
                  <c:v>102.5</c:v>
                </c:pt>
                <c:pt idx="44">
                  <c:v>102.5</c:v>
                </c:pt>
                <c:pt idx="45">
                  <c:v>102.5</c:v>
                </c:pt>
                <c:pt idx="46">
                  <c:v>102.5</c:v>
                </c:pt>
                <c:pt idx="47">
                  <c:v>102.5</c:v>
                </c:pt>
                <c:pt idx="48">
                  <c:v>117.83333333333333</c:v>
                </c:pt>
                <c:pt idx="49">
                  <c:v>117.83333333333333</c:v>
                </c:pt>
                <c:pt idx="50">
                  <c:v>117.83333333333333</c:v>
                </c:pt>
                <c:pt idx="51">
                  <c:v>117.83333333333333</c:v>
                </c:pt>
                <c:pt idx="52">
                  <c:v>117.83333333333333</c:v>
                </c:pt>
                <c:pt idx="53">
                  <c:v>117.83333333333333</c:v>
                </c:pt>
                <c:pt idx="54">
                  <c:v>117.83333333333333</c:v>
                </c:pt>
                <c:pt idx="55">
                  <c:v>117.83333333333333</c:v>
                </c:pt>
                <c:pt idx="56">
                  <c:v>117.83333333333333</c:v>
                </c:pt>
                <c:pt idx="57">
                  <c:v>117.83333333333333</c:v>
                </c:pt>
                <c:pt idx="58">
                  <c:v>117.83333333333333</c:v>
                </c:pt>
                <c:pt idx="59">
                  <c:v>117.83333333333333</c:v>
                </c:pt>
                <c:pt idx="60">
                  <c:v>133.33333333333334</c:v>
                </c:pt>
                <c:pt idx="61">
                  <c:v>133.33333333333334</c:v>
                </c:pt>
                <c:pt idx="62">
                  <c:v>133.33333333333334</c:v>
                </c:pt>
                <c:pt idx="63">
                  <c:v>133.33333333333334</c:v>
                </c:pt>
                <c:pt idx="64">
                  <c:v>133.33333333333334</c:v>
                </c:pt>
                <c:pt idx="65">
                  <c:v>133.33333333333334</c:v>
                </c:pt>
                <c:pt idx="66">
                  <c:v>133.33333333333334</c:v>
                </c:pt>
                <c:pt idx="67">
                  <c:v>133.33333333333334</c:v>
                </c:pt>
                <c:pt idx="68">
                  <c:v>133.33333333333334</c:v>
                </c:pt>
                <c:pt idx="69">
                  <c:v>133.33333333333334</c:v>
                </c:pt>
                <c:pt idx="70">
                  <c:v>133.33333333333334</c:v>
                </c:pt>
                <c:pt idx="71">
                  <c:v>133.33333333333334</c:v>
                </c:pt>
                <c:pt idx="72">
                  <c:v>156.16666666666666</c:v>
                </c:pt>
                <c:pt idx="73">
                  <c:v>156.16666666666666</c:v>
                </c:pt>
                <c:pt idx="74">
                  <c:v>156.16666666666666</c:v>
                </c:pt>
                <c:pt idx="75">
                  <c:v>156.16666666666666</c:v>
                </c:pt>
                <c:pt idx="76">
                  <c:v>156.16666666666666</c:v>
                </c:pt>
                <c:pt idx="77">
                  <c:v>156.16666666666666</c:v>
                </c:pt>
                <c:pt idx="78">
                  <c:v>156.16666666666666</c:v>
                </c:pt>
                <c:pt idx="79">
                  <c:v>156.16666666666666</c:v>
                </c:pt>
                <c:pt idx="80">
                  <c:v>156.16666666666666</c:v>
                </c:pt>
                <c:pt idx="81">
                  <c:v>156.16666666666666</c:v>
                </c:pt>
                <c:pt idx="82">
                  <c:v>156.16666666666666</c:v>
                </c:pt>
                <c:pt idx="83">
                  <c:v>156.16666666666666</c:v>
                </c:pt>
                <c:pt idx="84">
                  <c:v>171.91666666666666</c:v>
                </c:pt>
                <c:pt idx="85">
                  <c:v>171.91666666666666</c:v>
                </c:pt>
                <c:pt idx="86">
                  <c:v>171.91666666666666</c:v>
                </c:pt>
                <c:pt idx="87">
                  <c:v>171.91666666666666</c:v>
                </c:pt>
                <c:pt idx="88">
                  <c:v>171.91666666666666</c:v>
                </c:pt>
                <c:pt idx="89">
                  <c:v>171.91666666666666</c:v>
                </c:pt>
                <c:pt idx="90">
                  <c:v>171.91666666666666</c:v>
                </c:pt>
                <c:pt idx="91">
                  <c:v>171.91666666666666</c:v>
                </c:pt>
                <c:pt idx="92">
                  <c:v>171.91666666666666</c:v>
                </c:pt>
                <c:pt idx="93">
                  <c:v>171.91666666666666</c:v>
                </c:pt>
                <c:pt idx="94">
                  <c:v>171.91666666666666</c:v>
                </c:pt>
                <c:pt idx="95">
                  <c:v>171.91666666666666</c:v>
                </c:pt>
                <c:pt idx="96">
                  <c:v>191.75</c:v>
                </c:pt>
                <c:pt idx="97">
                  <c:v>191.75</c:v>
                </c:pt>
                <c:pt idx="98">
                  <c:v>191.75</c:v>
                </c:pt>
                <c:pt idx="99">
                  <c:v>191.75</c:v>
                </c:pt>
                <c:pt idx="100">
                  <c:v>191.75</c:v>
                </c:pt>
                <c:pt idx="101">
                  <c:v>191.75</c:v>
                </c:pt>
                <c:pt idx="102">
                  <c:v>191.75</c:v>
                </c:pt>
                <c:pt idx="103">
                  <c:v>191.75</c:v>
                </c:pt>
                <c:pt idx="104">
                  <c:v>191.75</c:v>
                </c:pt>
                <c:pt idx="105">
                  <c:v>191.75</c:v>
                </c:pt>
                <c:pt idx="106">
                  <c:v>191.75</c:v>
                </c:pt>
                <c:pt idx="107">
                  <c:v>191.75</c:v>
                </c:pt>
                <c:pt idx="108">
                  <c:v>191.66666666666666</c:v>
                </c:pt>
                <c:pt idx="109">
                  <c:v>191.66666666666666</c:v>
                </c:pt>
                <c:pt idx="110">
                  <c:v>191.66666666666666</c:v>
                </c:pt>
                <c:pt idx="111">
                  <c:v>191.66666666666666</c:v>
                </c:pt>
                <c:pt idx="112">
                  <c:v>191.66666666666666</c:v>
                </c:pt>
                <c:pt idx="113">
                  <c:v>191.66666666666666</c:v>
                </c:pt>
                <c:pt idx="114">
                  <c:v>191.66666666666666</c:v>
                </c:pt>
                <c:pt idx="115">
                  <c:v>191.66666666666666</c:v>
                </c:pt>
                <c:pt idx="116">
                  <c:v>191.66666666666666</c:v>
                </c:pt>
                <c:pt idx="117">
                  <c:v>191.66666666666666</c:v>
                </c:pt>
                <c:pt idx="118">
                  <c:v>191.66666666666666</c:v>
                </c:pt>
                <c:pt idx="119">
                  <c:v>191.66666666666666</c:v>
                </c:pt>
                <c:pt idx="120">
                  <c:v>194</c:v>
                </c:pt>
                <c:pt idx="121">
                  <c:v>194</c:v>
                </c:pt>
                <c:pt idx="122">
                  <c:v>194</c:v>
                </c:pt>
                <c:pt idx="123">
                  <c:v>194</c:v>
                </c:pt>
                <c:pt idx="124">
                  <c:v>194</c:v>
                </c:pt>
                <c:pt idx="125">
                  <c:v>194</c:v>
                </c:pt>
                <c:pt idx="126">
                  <c:v>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42-46B6-ABAB-7C993A124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246176"/>
        <c:axId val="190243296"/>
      </c:lineChart>
      <c:dateAx>
        <c:axId val="190246176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43296"/>
        <c:crosses val="autoZero"/>
        <c:auto val="1"/>
        <c:lblOffset val="100"/>
        <c:baseTimeUnit val="months"/>
        <c:majorUnit val="12"/>
        <c:majorTimeUnit val="months"/>
      </c:dateAx>
      <c:valAx>
        <c:axId val="19024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4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9226541994750646E-2"/>
          <c:y val="8.2930008748906381E-2"/>
          <c:w val="0.27614173228346456"/>
          <c:h val="0.16792320056888468"/>
        </c:manualLayout>
      </c:layout>
      <c:overlay val="1"/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0.09219</cdr:x>
      <cdr:y>0.76503</cdr:y>
    </cdr:from>
    <cdr:to>
      <cdr:x>0.34073</cdr:x>
      <cdr:y>0.82288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15594E7-C61F-6AD9-4AB3-4ADEC07F3F3C}"/>
            </a:ext>
          </a:extLst>
        </cdr:cNvPr>
        <cdr:cNvSpPr txBox="1"/>
      </cdr:nvSpPr>
      <cdr:spPr>
        <a:xfrm xmlns:a="http://schemas.openxmlformats.org/drawingml/2006/main">
          <a:off x="419718" y="2342498"/>
          <a:ext cx="1131590" cy="17713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en-US" sz="800" i="1" kern="1200">
              <a:latin typeface="Calibri" panose="020F0502020204030204" pitchFamily="34" charset="0"/>
              <a:cs typeface="Calibri" panose="020F0502020204030204" pitchFamily="34" charset="0"/>
            </a:rPr>
            <a:t>Source:</a:t>
          </a:r>
          <a:r>
            <a:rPr lang="en-US" sz="800" i="1" kern="1200" baseline="0">
              <a:latin typeface="Calibri" panose="020F0502020204030204" pitchFamily="34" charset="0"/>
              <a:cs typeface="Calibri" panose="020F0502020204030204" pitchFamily="34" charset="0"/>
            </a:rPr>
            <a:t> Redfin</a:t>
          </a:r>
          <a:endParaRPr lang="en-US" sz="800" i="1" kern="120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0.63929</cdr:x>
      <cdr:y>0.7959</cdr:y>
    </cdr:from>
    <cdr:to>
      <cdr:x>1</cdr:x>
      <cdr:y>0.85982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DDAAA10-DEC8-092E-75CA-8B8A3D710101}"/>
            </a:ext>
          </a:extLst>
        </cdr:cNvPr>
        <cdr:cNvSpPr txBox="1"/>
      </cdr:nvSpPr>
      <cdr:spPr>
        <a:xfrm xmlns:a="http://schemas.openxmlformats.org/drawingml/2006/main">
          <a:off x="4589260" y="3777838"/>
          <a:ext cx="2589415" cy="3034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kern="1200" dirty="0"/>
            <a:t>Median Homesteads are at the Tax Caps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F5D527-12E9-FCA3-36D8-04882EC923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12763-B655-479B-9B16-1FBED37ED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BF10-684D-47A4-95AD-CCDB6100580F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9C0A0-005D-9BA3-470A-46BC2EB3EA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C0C8F-D079-ED5E-EFBA-FF38D5FC82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22A9D-E0EB-4391-9DC1-D3B814731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81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D3A74-EC9B-43E0-8E0D-1163D3293A75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BBE6-65ED-4088-9C84-9E4C2C3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9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BBE6-65ED-4088-9C84-9E4C2C3844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5179-DE49-4A60-9CBD-64D9ADEF8F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D1D5-9C55-41EB-81A7-8F8731C93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64123"/>
            <a:ext cx="9144000" cy="7595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17D8DD-F2D7-45EF-9348-A6C6E6D71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5488" y="5404960"/>
            <a:ext cx="2101019" cy="85441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A604B7-78B6-7661-355D-87D257A2542D}"/>
              </a:ext>
            </a:extLst>
          </p:cNvPr>
          <p:cNvCxnSpPr/>
          <p:nvPr userDrawn="1"/>
        </p:nvCxnSpPr>
        <p:spPr>
          <a:xfrm>
            <a:off x="1524000" y="358140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F2C1737-82C2-82AB-6441-8039CADD67EE}"/>
              </a:ext>
            </a:extLst>
          </p:cNvPr>
          <p:cNvSpPr/>
          <p:nvPr userDrawn="1"/>
        </p:nvSpPr>
        <p:spPr>
          <a:xfrm flipV="1">
            <a:off x="525245" y="6480786"/>
            <a:ext cx="11141504" cy="4572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/>
              </a:gs>
              <a:gs pos="50000">
                <a:schemeClr val="accent1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6C2947D-1152-2659-4786-20F48654F5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25435" y="307431"/>
            <a:ext cx="3481387" cy="2835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62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894D7-4104-5B9F-F072-EA9FB74094BF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7BAD1-5E13-826C-E7CA-3BBCD276358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4DD9A29-CE49-2359-C6B1-30C90087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5B91DE-3BCC-ABCA-79BA-5D043A75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E314D-2DE9-9968-EA63-6EAD91311DE2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0461F12-27CE-7AFE-860C-F8FE8ED59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548C642-A5EA-A625-35D1-2009780508C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7621" y="1659795"/>
            <a:ext cx="2651760" cy="4383213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221E3C4F-B4F0-2967-9DF6-4851F5DE74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7621" y="727759"/>
            <a:ext cx="8346883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8C2B146E-E80C-2784-D229-E1C5D84043D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29375" y="996213"/>
            <a:ext cx="8321040" cy="522692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DCF1D7A-665B-E4AB-0E44-D9E9B776946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621" y="997923"/>
            <a:ext cx="8346883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100" b="0" i="1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584717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hart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894D7-4104-5B9F-F072-EA9FB74094BF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7BAD1-5E13-826C-E7CA-3BBCD276358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4DD9A29-CE49-2359-C6B1-30C90087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5B91DE-3BCC-ABCA-79BA-5D043A75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E314D-2DE9-9968-EA63-6EAD91311DE2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0461F12-27CE-7AFE-860C-F8FE8ED59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4B751A4-5FE6-1865-3621-D4C97CAD96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575" y="726976"/>
            <a:ext cx="36576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548C642-A5EA-A625-35D1-2009780508C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8138" y="1102516"/>
            <a:ext cx="3657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221E3C4F-B4F0-2967-9DF6-4851F5DE74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726976"/>
            <a:ext cx="758952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8C2B146E-E80C-2784-D229-E1C5D84043D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267763" y="1102517"/>
            <a:ext cx="7589520" cy="5142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68E6A015-12EF-0851-7B9C-1B7FE892AF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8485" y="4485104"/>
            <a:ext cx="3332163" cy="164592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latin typeface="+mn-lt"/>
              </a:defRPr>
            </a:lvl1pPr>
            <a:lvl2pPr marL="34290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latin typeface="+mn-lt"/>
              </a:defRPr>
            </a:lvl2pPr>
            <a:lvl3pPr marL="68580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3188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894D7-4104-5B9F-F072-EA9FB74094BF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7BAD1-5E13-826C-E7CA-3BBCD276358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4DD9A29-CE49-2359-C6B1-30C90087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5B91DE-3BCC-ABCA-79BA-5D043A75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E314D-2DE9-9968-EA63-6EAD91311DE2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0461F12-27CE-7AFE-860C-F8FE8ED59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4B751A4-5FE6-1865-3621-D4C97CAD96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280" y="732109"/>
            <a:ext cx="41148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548C642-A5EA-A625-35D1-2009780508C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5280" y="3044825"/>
            <a:ext cx="4114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8C2B146E-E80C-2784-D229-E1C5D84043D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780106" y="880735"/>
            <a:ext cx="6492240" cy="5364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940D75-7F8B-6EAF-F46D-86BBB98307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8160" y="1246482"/>
            <a:ext cx="3749040" cy="164592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indent="-91440">
              <a:lnSpc>
                <a:spcPct val="100000"/>
              </a:lnSpc>
              <a:spcBef>
                <a:spcPts val="300"/>
              </a:spcBef>
              <a:defRPr sz="1200">
                <a:latin typeface="+mn-lt"/>
              </a:defRPr>
            </a:lvl1pPr>
            <a:lvl2pPr indent="-91440">
              <a:lnSpc>
                <a:spcPct val="100000"/>
              </a:lnSpc>
              <a:spcBef>
                <a:spcPts val="300"/>
              </a:spcBef>
              <a:defRPr sz="1200">
                <a:latin typeface="+mn-lt"/>
              </a:defRPr>
            </a:lvl2pPr>
            <a:lvl3pPr indent="-91440">
              <a:lnSpc>
                <a:spcPct val="100000"/>
              </a:lnSpc>
              <a:spcBef>
                <a:spcPts val="300"/>
              </a:spcBef>
              <a:defRPr sz="1200">
                <a:latin typeface="+mn-lt"/>
              </a:defRPr>
            </a:lvl3pPr>
            <a:lvl4pPr indent="-91440">
              <a:lnSpc>
                <a:spcPct val="100000"/>
              </a:lnSpc>
              <a:spcBef>
                <a:spcPts val="300"/>
              </a:spcBef>
              <a:defRPr sz="1200">
                <a:latin typeface="+mn-lt"/>
              </a:defRPr>
            </a:lvl4pPr>
            <a:lvl5pPr indent="-91440">
              <a:lnSpc>
                <a:spcPct val="100000"/>
              </a:lnSpc>
              <a:spcBef>
                <a:spcPts val="300"/>
              </a:spcBef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505490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894D7-4104-5B9F-F072-EA9FB74094BF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7BAD1-5E13-826C-E7CA-3BBCD276358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4DD9A29-CE49-2359-C6B1-30C90087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5B91DE-3BCC-ABCA-79BA-5D043A75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E314D-2DE9-9968-EA63-6EAD91311DE2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0461F12-27CE-7AFE-860C-F8FE8ED59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4B751A4-5FE6-1865-3621-D4C97CAD96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575" y="726976"/>
            <a:ext cx="5758425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1284D18-DF79-34BC-DA41-04BA34D80C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61304" y="726976"/>
            <a:ext cx="54864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3C35C5B3-6F42-DE13-54FC-F2B7C9DE23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1304" y="3579144"/>
            <a:ext cx="54864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26" name="Chart Placeholder 18">
            <a:extLst>
              <a:ext uri="{FF2B5EF4-FFF2-40B4-BE49-F238E27FC236}">
                <a16:creationId xmlns:a16="http://schemas.microsoft.com/office/drawing/2014/main" id="{F2D8E695-6778-7082-BDED-198DF2091C57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61304" y="3959512"/>
            <a:ext cx="54864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548C642-A5EA-A625-35D1-2009780508C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8138" y="1102517"/>
            <a:ext cx="5757862" cy="5142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3B350BF-D279-E537-14C0-14B0C9A7888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361113" y="1101725"/>
            <a:ext cx="5486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928860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894D7-4104-5B9F-F072-EA9FB74094BF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7BAD1-5E13-826C-E7CA-3BBCD276358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4DD9A29-CE49-2359-C6B1-30C90087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5B91DE-3BCC-ABCA-79BA-5D043A75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E314D-2DE9-9968-EA63-6EAD91311DE2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0461F12-27CE-7AFE-860C-F8FE8ED59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4B751A4-5FE6-1865-3621-D4C97CAD96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575" y="726976"/>
            <a:ext cx="36576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548C642-A5EA-A625-35D1-2009780508C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01062" y="942815"/>
            <a:ext cx="3931920" cy="5142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221E3C4F-B4F0-2967-9DF6-4851F5DE74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726976"/>
            <a:ext cx="36576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8C2B146E-E80C-2784-D229-E1C5D84043D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127098" y="942815"/>
            <a:ext cx="3931920" cy="5142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F0666DD-D0E6-3410-046F-81894D7A2A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96825" y="726976"/>
            <a:ext cx="36576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89ABC9BD-7810-DA6B-EC31-4443806B448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053134" y="942815"/>
            <a:ext cx="3931920" cy="5142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E032B93-76DA-9B44-F022-E6BA6467F5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51454" y="5634567"/>
            <a:ext cx="2231136" cy="310896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3017D34-278D-9CB8-486D-C2CA03D3A6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980432" y="5634567"/>
            <a:ext cx="2231136" cy="310896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61FED14-E79C-E84F-C2CC-7400E89D9C7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09410" y="5634567"/>
            <a:ext cx="2231136" cy="310896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9470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harts+3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894D7-4104-5B9F-F072-EA9FB74094BF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7BAD1-5E13-826C-E7CA-3BBCD276358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4DD9A29-CE49-2359-C6B1-30C90087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5B91DE-3BCC-ABCA-79BA-5D043A75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E314D-2DE9-9968-EA63-6EAD91311DE2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0461F12-27CE-7AFE-860C-F8FE8ED59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182C0BD9-92D7-811E-E9A3-06D540E14CA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8358" y="1115023"/>
            <a:ext cx="73152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4B751A4-5FE6-1865-3621-D4C97CAD96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575" y="746821"/>
            <a:ext cx="73152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1284D18-DF79-34BC-DA41-04BA34D80C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358" y="3579144"/>
            <a:ext cx="54864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24" name="Chart Placeholder 18">
            <a:extLst>
              <a:ext uri="{FF2B5EF4-FFF2-40B4-BE49-F238E27FC236}">
                <a16:creationId xmlns:a16="http://schemas.microsoft.com/office/drawing/2014/main" id="{5D04E199-FB46-FBBE-FB15-3A31990B2111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338358" y="3959512"/>
            <a:ext cx="54864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3C35C5B3-6F42-DE13-54FC-F2B7C9DE23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1304" y="3579144"/>
            <a:ext cx="54864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26" name="Chart Placeholder 18">
            <a:extLst>
              <a:ext uri="{FF2B5EF4-FFF2-40B4-BE49-F238E27FC236}">
                <a16:creationId xmlns:a16="http://schemas.microsoft.com/office/drawing/2014/main" id="{F2D8E695-6778-7082-BDED-198DF2091C57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61304" y="3959512"/>
            <a:ext cx="54864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D618A208-69F9-41AC-3F17-B355C980A1F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804903" y="1693281"/>
            <a:ext cx="4096512" cy="733759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latin typeface="+mn-lt"/>
              </a:defRPr>
            </a:lvl1pPr>
            <a:lvl2pPr marL="34290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latin typeface="+mn-lt"/>
              </a:defRPr>
            </a:lvl2pPr>
            <a:lvl3pPr marL="68580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69DA924D-BE70-E9F8-C65C-5D5903E8C3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04903" y="842909"/>
            <a:ext cx="4096512" cy="733759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latin typeface="+mn-lt"/>
              </a:defRPr>
            </a:lvl1pPr>
            <a:lvl2pPr marL="34290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latin typeface="+mn-lt"/>
              </a:defRPr>
            </a:lvl2pPr>
            <a:lvl3pPr marL="68580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89D990DD-EEE6-1784-4FCF-BE786A1901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04903" y="2545097"/>
            <a:ext cx="4096512" cy="733759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latin typeface="+mn-lt"/>
              </a:defRPr>
            </a:lvl1pPr>
            <a:lvl2pPr marL="34290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latin typeface="+mn-lt"/>
              </a:defRPr>
            </a:lvl2pPr>
            <a:lvl3pPr marL="68580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873450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Charts+3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894D7-4104-5B9F-F072-EA9FB74094BF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7BAD1-5E13-826C-E7CA-3BBCD276358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4DD9A29-CE49-2359-C6B1-30C90087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5B91DE-3BCC-ABCA-79BA-5D043A75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E314D-2DE9-9968-EA63-6EAD91311DE2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0461F12-27CE-7AFE-860C-F8FE8ED59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182C0BD9-92D7-811E-E9A3-06D540E14CA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8358" y="1115023"/>
            <a:ext cx="73152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4B751A4-5FE6-1865-3621-D4C97CAD96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575" y="746821"/>
            <a:ext cx="73152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5" name="Chart Placeholder 18">
            <a:extLst>
              <a:ext uri="{FF2B5EF4-FFF2-40B4-BE49-F238E27FC236}">
                <a16:creationId xmlns:a16="http://schemas.microsoft.com/office/drawing/2014/main" id="{1461B64B-3A9E-5494-E610-1CDB2E382E52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4532504" y="3928929"/>
            <a:ext cx="73152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6772E82-7546-A004-2550-9920E50319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31721" y="3560727"/>
            <a:ext cx="73152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43F3F2B6-FEF5-781E-4564-FA7A3E5A426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8950" y="5145663"/>
            <a:ext cx="3332163" cy="733759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latin typeface="+mn-lt"/>
              </a:defRPr>
            </a:lvl1pPr>
            <a:lvl2pPr marL="34290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latin typeface="+mn-lt"/>
              </a:defRPr>
            </a:lvl2pPr>
            <a:lvl3pPr marL="68580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AEF2CB1-D0CA-540F-7F2D-4FFE6DC5712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8950" y="4104938"/>
            <a:ext cx="3332163" cy="733759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latin typeface="+mn-lt"/>
              </a:defRPr>
            </a:lvl1pPr>
            <a:lvl2pPr marL="34290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latin typeface="+mn-lt"/>
              </a:defRPr>
            </a:lvl2pPr>
            <a:lvl3pPr marL="68580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2BF82622-9C3B-7290-4E12-291921D341A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84816" y="2331757"/>
            <a:ext cx="3332163" cy="733759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latin typeface="+mn-lt"/>
              </a:defRPr>
            </a:lvl1pPr>
            <a:lvl2pPr marL="34290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latin typeface="+mn-lt"/>
              </a:defRPr>
            </a:lvl2pPr>
            <a:lvl3pPr marL="68580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2454092E-6D98-42BB-AFFA-24D637EBF9D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84816" y="1291032"/>
            <a:ext cx="3332163" cy="733759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latin typeface="+mn-lt"/>
              </a:defRPr>
            </a:lvl1pPr>
            <a:lvl2pPr marL="34290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latin typeface="+mn-lt"/>
              </a:defRPr>
            </a:lvl2pPr>
            <a:lvl3pPr marL="68580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0590611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Charts+3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894D7-4104-5B9F-F072-EA9FB74094BF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7BAD1-5E13-826C-E7CA-3BBCD276358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4DD9A29-CE49-2359-C6B1-30C90087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5B91DE-3BCC-ABCA-79BA-5D043A75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E314D-2DE9-9968-EA63-6EAD91311DE2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0461F12-27CE-7AFE-860C-F8FE8ED59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182C0BD9-92D7-811E-E9A3-06D540E14CA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8358" y="1115023"/>
            <a:ext cx="73152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4B751A4-5FE6-1865-3621-D4C97CAD96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575" y="746821"/>
            <a:ext cx="73152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5" name="Chart Placeholder 18">
            <a:extLst>
              <a:ext uri="{FF2B5EF4-FFF2-40B4-BE49-F238E27FC236}">
                <a16:creationId xmlns:a16="http://schemas.microsoft.com/office/drawing/2014/main" id="{1461B64B-3A9E-5494-E610-1CDB2E382E52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4532504" y="3928929"/>
            <a:ext cx="73152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6772E82-7546-A004-2550-9920E50319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31721" y="3560727"/>
            <a:ext cx="73152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43F3F2B6-FEF5-781E-4564-FA7A3E5A426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8950" y="5145663"/>
            <a:ext cx="3332163" cy="733759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latin typeface="+mn-lt"/>
              </a:defRPr>
            </a:lvl1pPr>
            <a:lvl2pPr marL="34290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latin typeface="+mn-lt"/>
              </a:defRPr>
            </a:lvl2pPr>
            <a:lvl3pPr marL="68580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AEF2CB1-D0CA-540F-7F2D-4FFE6DC5712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8950" y="4104938"/>
            <a:ext cx="3332163" cy="733759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latin typeface="+mn-lt"/>
              </a:defRPr>
            </a:lvl1pPr>
            <a:lvl2pPr marL="34290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latin typeface="+mn-lt"/>
              </a:defRPr>
            </a:lvl2pPr>
            <a:lvl3pPr marL="68580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CF3D939-4C5A-3A5C-0BF1-D039706CCC6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106189" y="1108771"/>
            <a:ext cx="3383280" cy="22860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1217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harts+4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894D7-4104-5B9F-F072-EA9FB74094BF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7BAD1-5E13-826C-E7CA-3BBCD276358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4DD9A29-CE49-2359-C6B1-30C90087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5B91DE-3BCC-ABCA-79BA-5D043A75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E314D-2DE9-9968-EA63-6EAD91311DE2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0461F12-27CE-7AFE-860C-F8FE8ED59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182C0BD9-92D7-811E-E9A3-06D540E14CA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8358" y="1115023"/>
            <a:ext cx="73152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4B751A4-5FE6-1865-3621-D4C97CAD96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575" y="746821"/>
            <a:ext cx="73152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5" name="Chart Placeholder 18">
            <a:extLst>
              <a:ext uri="{FF2B5EF4-FFF2-40B4-BE49-F238E27FC236}">
                <a16:creationId xmlns:a16="http://schemas.microsoft.com/office/drawing/2014/main" id="{1461B64B-3A9E-5494-E610-1CDB2E382E52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4532504" y="3928928"/>
            <a:ext cx="7315200" cy="24825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6772E82-7546-A004-2550-9920E50319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31721" y="3560727"/>
            <a:ext cx="73152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9EAC433-104E-598D-E55B-2F1F4C011115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829216" y="1114579"/>
            <a:ext cx="1920240" cy="22860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100">
                <a:latin typeface="+mn-lt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1DBD0C15-D195-7F5F-8E66-0713DA3860AE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9925114" y="1108771"/>
            <a:ext cx="1920240" cy="22860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100">
                <a:latin typeface="+mn-lt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4688E37D-A68B-C3EB-A72F-1653094B08C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344296" y="3928485"/>
            <a:ext cx="1920240" cy="22860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100">
                <a:latin typeface="+mn-lt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E2204725-0288-8836-6629-157F731CB340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440194" y="3922677"/>
            <a:ext cx="1920240" cy="22860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100">
                <a:latin typeface="+mn-lt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488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Charts+4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894D7-4104-5B9F-F072-EA9FB74094BF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7BAD1-5E13-826C-E7CA-3BBCD276358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4DD9A29-CE49-2359-C6B1-30C90087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5B91DE-3BCC-ABCA-79BA-5D043A75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E314D-2DE9-9968-EA63-6EAD91311DE2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0461F12-27CE-7AFE-860C-F8FE8ED59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182C0BD9-92D7-811E-E9A3-06D540E14CA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8358" y="1115023"/>
            <a:ext cx="877824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4B751A4-5FE6-1865-3621-D4C97CAD96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574" y="746821"/>
            <a:ext cx="877824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5" name="Chart Placeholder 18">
            <a:extLst>
              <a:ext uri="{FF2B5EF4-FFF2-40B4-BE49-F238E27FC236}">
                <a16:creationId xmlns:a16="http://schemas.microsoft.com/office/drawing/2014/main" id="{1461B64B-3A9E-5494-E610-1CDB2E382E52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3082327" y="3938203"/>
            <a:ext cx="8778240" cy="24825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6772E82-7546-A004-2550-9920E50319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82327" y="3560727"/>
            <a:ext cx="877824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9EAC433-104E-598D-E55B-2F1F4C011115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526997" y="1115023"/>
            <a:ext cx="2286000" cy="22860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100">
                <a:latin typeface="+mn-lt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E2204725-0288-8836-6629-157F731CB340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388620" y="3937603"/>
            <a:ext cx="2286000" cy="22860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100">
                <a:latin typeface="+mn-lt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561892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EB7A298-879C-9880-8AD9-71C6DD520C18}"/>
              </a:ext>
            </a:extLst>
          </p:cNvPr>
          <p:cNvSpPr/>
          <p:nvPr userDrawn="1"/>
        </p:nvSpPr>
        <p:spPr>
          <a:xfrm>
            <a:off x="-1" y="4858549"/>
            <a:ext cx="10736724" cy="126834"/>
          </a:xfrm>
          <a:prstGeom prst="rect">
            <a:avLst/>
          </a:prstGeom>
          <a:gradFill>
            <a:gsLst>
              <a:gs pos="28000">
                <a:schemeClr val="bg2">
                  <a:alpha val="0"/>
                </a:schemeClr>
              </a:gs>
              <a:gs pos="65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  <a:effectLst>
            <a:outerShdw blurRad="1270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B3A00E-4965-0E3F-FFC8-487BDCA59BA9}"/>
              </a:ext>
            </a:extLst>
          </p:cNvPr>
          <p:cNvSpPr/>
          <p:nvPr userDrawn="1"/>
        </p:nvSpPr>
        <p:spPr>
          <a:xfrm>
            <a:off x="1" y="4858548"/>
            <a:ext cx="10736724" cy="126834"/>
          </a:xfrm>
          <a:custGeom>
            <a:avLst/>
            <a:gdLst>
              <a:gd name="connsiteX0" fmla="*/ 0 w 8052543"/>
              <a:gd name="connsiteY0" fmla="*/ 0 h 126834"/>
              <a:gd name="connsiteX1" fmla="*/ 8052543 w 8052543"/>
              <a:gd name="connsiteY1" fmla="*/ 0 h 126834"/>
              <a:gd name="connsiteX2" fmla="*/ 8052543 w 8052543"/>
              <a:gd name="connsiteY2" fmla="*/ 126834 h 126834"/>
              <a:gd name="connsiteX3" fmla="*/ 0 w 8052543"/>
              <a:gd name="connsiteY3" fmla="*/ 126834 h 126834"/>
              <a:gd name="connsiteX4" fmla="*/ 0 w 8052543"/>
              <a:gd name="connsiteY4" fmla="*/ 0 h 126834"/>
              <a:gd name="connsiteX0" fmla="*/ 0 w 8052543"/>
              <a:gd name="connsiteY0" fmla="*/ 0 h 126834"/>
              <a:gd name="connsiteX1" fmla="*/ 8052543 w 8052543"/>
              <a:gd name="connsiteY1" fmla="*/ 0 h 126834"/>
              <a:gd name="connsiteX2" fmla="*/ 7783462 w 8052543"/>
              <a:gd name="connsiteY2" fmla="*/ 126834 h 126834"/>
              <a:gd name="connsiteX3" fmla="*/ 0 w 8052543"/>
              <a:gd name="connsiteY3" fmla="*/ 126834 h 126834"/>
              <a:gd name="connsiteX4" fmla="*/ 0 w 8052543"/>
              <a:gd name="connsiteY4" fmla="*/ 0 h 1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2543" h="126834">
                <a:moveTo>
                  <a:pt x="0" y="0"/>
                </a:moveTo>
                <a:lnTo>
                  <a:pt x="8052543" y="0"/>
                </a:lnTo>
                <a:lnTo>
                  <a:pt x="7783462" y="126834"/>
                </a:lnTo>
                <a:lnTo>
                  <a:pt x="0" y="12683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27000" dist="25400" algn="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97A6520-363C-4A98-86E2-56FE146BD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960" y="4990112"/>
            <a:ext cx="9878936" cy="75956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75E500-93D5-4FB0-A169-0C044B7A5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960" y="3975238"/>
            <a:ext cx="9878937" cy="874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+mj-lt"/>
                <a:cs typeface="Latha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EF5661DB-E116-FCCD-5F6C-812F58918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40" y="241270"/>
            <a:ext cx="3767805" cy="118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19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harts+4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894D7-4104-5B9F-F072-EA9FB74094BF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7BAD1-5E13-826C-E7CA-3BBCD276358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4DD9A29-CE49-2359-C6B1-30C90087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5B91DE-3BCC-ABCA-79BA-5D043A75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E314D-2DE9-9968-EA63-6EAD91311DE2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0461F12-27CE-7AFE-860C-F8FE8ED59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182C0BD9-92D7-811E-E9A3-06D540E14CA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8358" y="1115023"/>
            <a:ext cx="5757642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4B751A4-5FE6-1865-3621-D4C97CAD96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575" y="746821"/>
            <a:ext cx="5758425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1284D18-DF79-34BC-DA41-04BA34D80C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358" y="3579144"/>
            <a:ext cx="54864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24" name="Chart Placeholder 18">
            <a:extLst>
              <a:ext uri="{FF2B5EF4-FFF2-40B4-BE49-F238E27FC236}">
                <a16:creationId xmlns:a16="http://schemas.microsoft.com/office/drawing/2014/main" id="{5D04E199-FB46-FBBE-FB15-3A31990B2111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338358" y="3959512"/>
            <a:ext cx="54864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3C35C5B3-6F42-DE13-54FC-F2B7C9DE23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1304" y="3579144"/>
            <a:ext cx="54864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26" name="Chart Placeholder 18">
            <a:extLst>
              <a:ext uri="{FF2B5EF4-FFF2-40B4-BE49-F238E27FC236}">
                <a16:creationId xmlns:a16="http://schemas.microsoft.com/office/drawing/2014/main" id="{F2D8E695-6778-7082-BDED-198DF2091C57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61304" y="3959512"/>
            <a:ext cx="54864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69DA924D-BE70-E9F8-C65C-5D5903E8C3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07436" y="1108771"/>
            <a:ext cx="2468880" cy="733759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latin typeface="+mn-lt"/>
              </a:defRPr>
            </a:lvl1pPr>
            <a:lvl2pPr marL="34290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latin typeface="+mn-lt"/>
              </a:defRPr>
            </a:lvl2pPr>
            <a:lvl3pPr marL="68580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190A9B17-61B8-B0B3-EAF1-45CC09EC4E1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81535" y="1117009"/>
            <a:ext cx="2468880" cy="733759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latin typeface="+mn-lt"/>
              </a:defRPr>
            </a:lvl1pPr>
            <a:lvl2pPr marL="34290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latin typeface="+mn-lt"/>
              </a:defRPr>
            </a:lvl2pPr>
            <a:lvl3pPr marL="68580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E2DEF61A-32F6-7382-5411-86D59FC69CC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07436" y="2040352"/>
            <a:ext cx="2468880" cy="733759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latin typeface="+mn-lt"/>
              </a:defRPr>
            </a:lvl1pPr>
            <a:lvl2pPr marL="34290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latin typeface="+mn-lt"/>
              </a:defRPr>
            </a:lvl2pPr>
            <a:lvl3pPr marL="68580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9D4EAC4E-F7E9-BF88-06A1-93567C4E83C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81535" y="2048590"/>
            <a:ext cx="2468880" cy="733759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latin typeface="+mn-lt"/>
              </a:defRPr>
            </a:lvl1pPr>
            <a:lvl2pPr marL="34290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latin typeface="+mn-lt"/>
              </a:defRPr>
            </a:lvl2pPr>
            <a:lvl3pPr marL="68580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1927165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894D7-4104-5B9F-F072-EA9FB74094BF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7BAD1-5E13-826C-E7CA-3BBCD276358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4DD9A29-CE49-2359-C6B1-30C90087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5B91DE-3BCC-ABCA-79BA-5D043A75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E314D-2DE9-9968-EA63-6EAD91311DE2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0461F12-27CE-7AFE-860C-F8FE8ED59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4B751A4-5FE6-1865-3621-D4C97CAD96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26334" y="726976"/>
            <a:ext cx="32004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1284D18-DF79-34BC-DA41-04BA34D80C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64704" y="726976"/>
            <a:ext cx="5482999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3C35C5B3-6F42-DE13-54FC-F2B7C9DE23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4704" y="3579144"/>
            <a:ext cx="54830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548C642-A5EA-A625-35D1-2009780508C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26896" y="1006235"/>
            <a:ext cx="3200400" cy="2651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3B350BF-D279-E537-14C0-14B0C9A7888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364705" y="1101725"/>
            <a:ext cx="5482808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DF17B6B-70AB-1861-9307-7237584F03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26896" y="3575304"/>
            <a:ext cx="32004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ACDE25D3-0B62-A1FE-680B-749A0657F56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2626896" y="3854564"/>
            <a:ext cx="3200400" cy="2651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46D2630C-1908-4ECA-5E8E-4C3DA97109D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635434" y="3983416"/>
            <a:ext cx="5212080" cy="225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1638046-B7E6-0703-7E76-939C148DE6B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48818" y="1379285"/>
            <a:ext cx="2057399" cy="420624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267365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894D7-4104-5B9F-F072-EA9FB74094BF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7BAD1-5E13-826C-E7CA-3BBCD276358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4DD9A29-CE49-2359-C6B1-30C90087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5B91DE-3BCC-ABCA-79BA-5D043A75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E314D-2DE9-9968-EA63-6EAD91311DE2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0461F12-27CE-7AFE-860C-F8FE8ED59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603E446-F030-692B-466D-3666AB45E0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734" y="726976"/>
            <a:ext cx="640080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D25762E-2372-3E08-9552-106AAAD5CA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0822" y="734900"/>
            <a:ext cx="4846320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AE6D72-11C6-771C-7DAE-03928AEFE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00821" y="3579144"/>
            <a:ext cx="4846882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EE2111BE-BB2F-DD4F-3246-38B874C22E2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44296" y="1102517"/>
            <a:ext cx="6217920" cy="3301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B4B29055-3CE9-B32C-7B70-F2B6583E16D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000821" y="1101725"/>
            <a:ext cx="4846691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84D8D82E-B213-7943-8897-DDADB30DDDC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000260" y="3950845"/>
            <a:ext cx="4846882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772F4205-4BC9-826A-1F09-6A1984F2C7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66435" y="5139364"/>
            <a:ext cx="3657600" cy="59436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latin typeface="+mn-lt"/>
              </a:defRPr>
            </a:lvl1pPr>
            <a:lvl2pPr marL="34290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latin typeface="+mn-lt"/>
              </a:defRPr>
            </a:lvl2pPr>
            <a:lvl3pPr marL="68580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2273C0A4-26A1-B279-0491-4BF5C2B814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66435" y="4455013"/>
            <a:ext cx="3657600" cy="59436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latin typeface="+mn-lt"/>
              </a:defRPr>
            </a:lvl1pPr>
            <a:lvl2pPr marL="34290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latin typeface="+mn-lt"/>
              </a:defRPr>
            </a:lvl2pPr>
            <a:lvl3pPr marL="68580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55C5C9D3-EB81-9192-320C-41271A42F53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66434" y="5823715"/>
            <a:ext cx="3657600" cy="59436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latin typeface="+mn-lt"/>
              </a:defRPr>
            </a:lvl1pPr>
            <a:lvl2pPr marL="34290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latin typeface="+mn-lt"/>
              </a:defRPr>
            </a:lvl2pPr>
            <a:lvl3pPr marL="68580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44899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894D7-4104-5B9F-F072-EA9FB74094BF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7BAD1-5E13-826C-E7CA-3BBCD276358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4DD9A29-CE49-2359-C6B1-30C90087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5B91DE-3BCC-ABCA-79BA-5D043A75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CD442C-C0DB-1EB9-E265-8BCFE9060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2B586E-2692-6D3C-799F-099BEC28E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E314D-2DE9-9968-EA63-6EAD91311DE2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0461F12-27CE-7AFE-860C-F8FE8ED59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4794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11704-CC3B-96A6-1B5D-37506307BE8D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E55F30-52B9-D5E6-F64B-E678095A1C08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C269D23-BDE3-8CF9-98EE-F91FCB2C4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E0AF89A-0EB5-D3DB-5C3A-359D3D4D0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8C69A4-0CDD-1A04-270F-9CFC4F281C0F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83045547-405E-4E45-F584-1EB5D88182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235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49C26BE-4D30-9D60-6196-E30008596684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23264-2670-03E0-DA59-4D62BBED7D7F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CE45C3-5B83-046A-8AEF-EBA7CC82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14FC229-110C-7E00-AB29-D0795A3E81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B3BB8FA-BCB0-9B8A-BBB3-C95F88F64A8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9051" y="1737462"/>
            <a:ext cx="10553899" cy="4114930"/>
          </a:xfrm>
          <a:prstGeom prst="roundRect">
            <a:avLst>
              <a:gd name="adj" fmla="val 1359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171450" indent="-171450">
              <a:buSzPct val="80000"/>
              <a:buFontTx/>
              <a:buBlip>
                <a:blip r:embed="rId2"/>
              </a:buBlip>
              <a:defRPr sz="1800">
                <a:latin typeface="+mj-lt"/>
              </a:defRPr>
            </a:lvl1pPr>
            <a:lvl2pPr marL="514350" indent="-171450">
              <a:buSzPct val="80000"/>
              <a:buFontTx/>
              <a:buBlip>
                <a:blip r:embed="rId2"/>
              </a:buBlip>
              <a:defRPr sz="1800">
                <a:latin typeface="+mj-lt"/>
              </a:defRPr>
            </a:lvl2pPr>
            <a:lvl3pPr marL="857250" indent="-171450">
              <a:buSzPct val="80000"/>
              <a:buFontTx/>
              <a:buBlip>
                <a:blip r:embed="rId2"/>
              </a:buBlip>
              <a:defRPr sz="1800">
                <a:latin typeface="+mj-lt"/>
              </a:defRPr>
            </a:lvl3pPr>
            <a:lvl4pPr marL="1200150" indent="-171450">
              <a:buSzPct val="80000"/>
              <a:buFontTx/>
              <a:buBlip>
                <a:blip r:embed="rId2"/>
              </a:buBlip>
              <a:defRPr sz="1800">
                <a:latin typeface="+mj-lt"/>
              </a:defRPr>
            </a:lvl4pPr>
            <a:lvl5pPr marL="1543050" indent="-171450">
              <a:buSzPct val="80000"/>
              <a:buFontTx/>
              <a:buBlip>
                <a:blip r:embed="rId2"/>
              </a:buBlip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0513E6-2BD6-8B63-34F0-CE82518F6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00F7EC9-4EB2-CD30-E69A-5CB1CF3572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86D924-2039-EC8F-105C-38856B1930F4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1BE6B317-4465-4BA5-949B-2D2D42DEDE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9454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series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70059E-6E68-5069-93A7-F6C0550BE258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1AB5D-5820-2A28-B512-026222ED14C8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51DC12D-D87D-3DCB-877F-5B86AF63CE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088" y="1445669"/>
            <a:ext cx="1690253" cy="4754880"/>
          </a:xfr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numCol="1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Chart caption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91772EA-3D7E-4797-5631-C2C1972E5B2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348284" y="1445669"/>
            <a:ext cx="4572000" cy="438912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800">
                <a:latin typeface="+mj-lt"/>
              </a:defRPr>
            </a:lvl1pPr>
            <a:lvl2pPr>
              <a:buClr>
                <a:schemeClr val="bg2"/>
              </a:buClr>
              <a:defRPr sz="1800">
                <a:latin typeface="+mj-lt"/>
              </a:defRPr>
            </a:lvl2pPr>
            <a:lvl3pPr>
              <a:buClr>
                <a:schemeClr val="bg2"/>
              </a:buClr>
              <a:defRPr sz="1800">
                <a:latin typeface="+mj-lt"/>
              </a:defRPr>
            </a:lvl3pPr>
            <a:lvl4pPr>
              <a:buClr>
                <a:schemeClr val="bg2"/>
              </a:buClr>
              <a:defRPr sz="1800">
                <a:latin typeface="+mj-lt"/>
              </a:defRPr>
            </a:lvl4pPr>
            <a:lvl5pPr>
              <a:buClr>
                <a:schemeClr val="bg2"/>
              </a:buCl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D4B16B-B27B-59FC-1398-DD8A6CD1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48AFCD9-5D90-C21E-4CA7-7EAB9AF945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CEF5C-9C2B-1F97-0664-9825E2BBA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C825CF9-A757-47B1-43B2-3FC884418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C172AD-31D7-A837-367E-5198A0D071BD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3137DEF-B987-F3BE-9F0E-8E6BB33B1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3234AC-5B19-DC7D-0DF9-AB184AEA3BC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105227" y="1445670"/>
            <a:ext cx="4572000" cy="438912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800">
                <a:latin typeface="+mj-lt"/>
              </a:defRPr>
            </a:lvl1pPr>
            <a:lvl2pPr>
              <a:buClr>
                <a:schemeClr val="bg2"/>
              </a:buClr>
              <a:defRPr sz="1800">
                <a:latin typeface="+mj-lt"/>
              </a:defRPr>
            </a:lvl2pPr>
            <a:lvl3pPr>
              <a:buClr>
                <a:schemeClr val="bg2"/>
              </a:buClr>
              <a:defRPr sz="1800">
                <a:latin typeface="+mj-lt"/>
              </a:defRPr>
            </a:lvl3pPr>
            <a:lvl4pPr>
              <a:buClr>
                <a:schemeClr val="bg2"/>
              </a:buClr>
              <a:defRPr sz="1800">
                <a:latin typeface="+mj-lt"/>
              </a:defRPr>
            </a:lvl4pPr>
            <a:lvl5pPr>
              <a:buClr>
                <a:schemeClr val="bg2"/>
              </a:buCl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99473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EF41D67-6055-BC2E-1286-9BE7CDA71FB0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D3A9895-5410-8FDE-078A-5BFD22F35062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91772EA-3D7E-4797-5631-C2C1972E5B2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3089" y="1429787"/>
            <a:ext cx="7178040" cy="4747624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800">
                <a:latin typeface="+mj-lt"/>
              </a:defRPr>
            </a:lvl1pPr>
            <a:lvl2pPr>
              <a:buClr>
                <a:schemeClr val="bg2"/>
              </a:buClr>
              <a:defRPr sz="1800">
                <a:latin typeface="+mj-lt"/>
              </a:defRPr>
            </a:lvl2pPr>
            <a:lvl3pPr>
              <a:buClr>
                <a:schemeClr val="bg2"/>
              </a:buClr>
              <a:defRPr sz="1800">
                <a:latin typeface="+mj-lt"/>
              </a:defRPr>
            </a:lvl3pPr>
            <a:lvl4pPr>
              <a:buClr>
                <a:schemeClr val="bg2"/>
              </a:buClr>
              <a:defRPr sz="1800">
                <a:latin typeface="+mj-lt"/>
              </a:defRPr>
            </a:lvl4pPr>
            <a:lvl5pPr>
              <a:buClr>
                <a:schemeClr val="bg2"/>
              </a:buCl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D4B16B-B27B-59FC-1398-DD8A6CD1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48AFCD9-5D90-C21E-4CA7-7EAB9AF945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8E95F-80D1-5558-8E64-D324006E0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8674F65-DF2C-C47B-D80C-B67DE48AB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B666A9-E3D9-120F-A07C-BDF236124A4F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6360DE3-2802-1D44-D1C7-EF943848D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1544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meseries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70059E-6E68-5069-93A7-F6C0550BE258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1AB5D-5820-2A28-B512-026222ED14C8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51DC12D-D87D-3DCB-877F-5B86AF63CE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088" y="1329916"/>
            <a:ext cx="1690253" cy="4870633"/>
          </a:xfr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numCol="1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Chart caption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91772EA-3D7E-4797-5631-C2C1972E5B2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348284" y="1329916"/>
            <a:ext cx="9326880" cy="4870633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800">
                <a:latin typeface="+mj-lt"/>
              </a:defRPr>
            </a:lvl1pPr>
            <a:lvl2pPr>
              <a:buClr>
                <a:schemeClr val="bg2"/>
              </a:buClr>
              <a:defRPr sz="1800">
                <a:latin typeface="+mj-lt"/>
              </a:defRPr>
            </a:lvl2pPr>
            <a:lvl3pPr>
              <a:buClr>
                <a:schemeClr val="bg2"/>
              </a:buClr>
              <a:defRPr sz="1800">
                <a:latin typeface="+mj-lt"/>
              </a:defRPr>
            </a:lvl3pPr>
            <a:lvl4pPr>
              <a:buClr>
                <a:schemeClr val="bg2"/>
              </a:buClr>
              <a:defRPr sz="1800">
                <a:latin typeface="+mj-lt"/>
              </a:defRPr>
            </a:lvl4pPr>
            <a:lvl5pPr>
              <a:buClr>
                <a:schemeClr val="bg2"/>
              </a:buCl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D4B16B-B27B-59FC-1398-DD8A6CD1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48AFCD9-5D90-C21E-4CA7-7EAB9AF945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CEF5C-9C2B-1F97-0664-9825E2BBA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930" y="711072"/>
            <a:ext cx="11204139" cy="45720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C172AD-31D7-A837-367E-5198A0D071BD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3137DEF-B987-F3BE-9F0E-8E6BB33B1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9083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EB7A298-879C-9880-8AD9-71C6DD520C18}"/>
              </a:ext>
            </a:extLst>
          </p:cNvPr>
          <p:cNvSpPr/>
          <p:nvPr userDrawn="1"/>
        </p:nvSpPr>
        <p:spPr>
          <a:xfrm>
            <a:off x="-1" y="4858549"/>
            <a:ext cx="10736724" cy="126834"/>
          </a:xfrm>
          <a:prstGeom prst="rect">
            <a:avLst/>
          </a:prstGeom>
          <a:gradFill>
            <a:gsLst>
              <a:gs pos="28000">
                <a:schemeClr val="bg2">
                  <a:alpha val="0"/>
                </a:schemeClr>
              </a:gs>
              <a:gs pos="65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  <a:effectLst>
            <a:outerShdw blurRad="1270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B3A00E-4965-0E3F-FFC8-487BDCA59BA9}"/>
              </a:ext>
            </a:extLst>
          </p:cNvPr>
          <p:cNvSpPr/>
          <p:nvPr userDrawn="1"/>
        </p:nvSpPr>
        <p:spPr>
          <a:xfrm>
            <a:off x="1" y="4858548"/>
            <a:ext cx="10736724" cy="126834"/>
          </a:xfrm>
          <a:custGeom>
            <a:avLst/>
            <a:gdLst>
              <a:gd name="connsiteX0" fmla="*/ 0 w 8052543"/>
              <a:gd name="connsiteY0" fmla="*/ 0 h 126834"/>
              <a:gd name="connsiteX1" fmla="*/ 8052543 w 8052543"/>
              <a:gd name="connsiteY1" fmla="*/ 0 h 126834"/>
              <a:gd name="connsiteX2" fmla="*/ 8052543 w 8052543"/>
              <a:gd name="connsiteY2" fmla="*/ 126834 h 126834"/>
              <a:gd name="connsiteX3" fmla="*/ 0 w 8052543"/>
              <a:gd name="connsiteY3" fmla="*/ 126834 h 126834"/>
              <a:gd name="connsiteX4" fmla="*/ 0 w 8052543"/>
              <a:gd name="connsiteY4" fmla="*/ 0 h 126834"/>
              <a:gd name="connsiteX0" fmla="*/ 0 w 8052543"/>
              <a:gd name="connsiteY0" fmla="*/ 0 h 126834"/>
              <a:gd name="connsiteX1" fmla="*/ 8052543 w 8052543"/>
              <a:gd name="connsiteY1" fmla="*/ 0 h 126834"/>
              <a:gd name="connsiteX2" fmla="*/ 7783462 w 8052543"/>
              <a:gd name="connsiteY2" fmla="*/ 126834 h 126834"/>
              <a:gd name="connsiteX3" fmla="*/ 0 w 8052543"/>
              <a:gd name="connsiteY3" fmla="*/ 126834 h 126834"/>
              <a:gd name="connsiteX4" fmla="*/ 0 w 8052543"/>
              <a:gd name="connsiteY4" fmla="*/ 0 h 1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2543" h="126834">
                <a:moveTo>
                  <a:pt x="0" y="0"/>
                </a:moveTo>
                <a:lnTo>
                  <a:pt x="8052543" y="0"/>
                </a:lnTo>
                <a:lnTo>
                  <a:pt x="7783462" y="126834"/>
                </a:lnTo>
                <a:lnTo>
                  <a:pt x="0" y="1268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27000" dist="25400" algn="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97A6520-363C-4A98-86E2-56FE146BD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960" y="4990112"/>
            <a:ext cx="9878936" cy="75956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75E500-93D5-4FB0-A169-0C044B7A5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960" y="3975238"/>
            <a:ext cx="9878937" cy="874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+mj-lt"/>
                <a:cs typeface="Latha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6A820485-A1EC-49E9-7D1A-7C681C33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40" y="241270"/>
            <a:ext cx="3767805" cy="118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B072-B290-4267-9BF9-AA713DFDF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F0A573B-DFB9-157B-D958-C18A7B7CC9A5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AAAC0A11-119D-459C-954A-DADF4A983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EFE7C4-460D-4A5C-AE64-F59442B8C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088" y="1429786"/>
            <a:ext cx="11204139" cy="4747624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defRPr sz="1800">
                <a:latin typeface="+mj-lt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defRPr sz="1800">
                <a:latin typeface="+mj-lt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defRPr sz="1800">
                <a:latin typeface="+mj-lt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defRPr sz="1800">
                <a:latin typeface="+mj-lt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77002B-56E5-437F-8370-AC5D20938D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701B1-40EF-E26A-B00F-3D09E3722C59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CE45C3-5B83-046A-8AEF-EBA7CC82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C29906-93A9-BE2D-0389-7A6BC0E40F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CEA1FC3-EFF4-670B-3C2A-55994A7A8D7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3250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F0A573B-DFB9-157B-D958-C18A7B7CC9A5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CEA1FC3-EFF4-670B-3C2A-55994A7A8D7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accent3">
                  <a:alpha val="0"/>
                </a:schemeClr>
              </a:gs>
              <a:gs pos="86000">
                <a:schemeClr val="accent3">
                  <a:lumMod val="20000"/>
                  <a:lumOff val="80000"/>
                  <a:alpha val="30000"/>
                </a:schemeClr>
              </a:gs>
              <a:gs pos="100000">
                <a:schemeClr val="accent3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CB072-B290-4267-9BF9-AA713DFDF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EFE7C4-460D-4A5C-AE64-F59442B8C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088" y="1429786"/>
            <a:ext cx="11204139" cy="4747624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+mj-lt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+mj-lt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+mj-lt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+mj-lt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77002B-56E5-437F-8370-AC5D20938D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701B1-40EF-E26A-B00F-3D09E3722C59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65000">
                <a:schemeClr val="bg2"/>
              </a:gs>
              <a:gs pos="50000">
                <a:schemeClr val="bg2">
                  <a:lumMod val="40000"/>
                  <a:lumOff val="60000"/>
                </a:schemeClr>
              </a:gs>
              <a:gs pos="35000">
                <a:schemeClr val="bg2"/>
              </a:gs>
              <a:gs pos="100000">
                <a:schemeClr val="accent3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CE45C3-5B83-046A-8AEF-EBA7CC82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C29906-93A9-BE2D-0389-7A6BC0E40F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C6732F09-C8C1-2A11-8149-9BE23D99E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1639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series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70059E-6E68-5069-93A7-F6C0550BE258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1AB5D-5820-2A28-B512-026222ED14C8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accent3">
                  <a:alpha val="0"/>
                </a:schemeClr>
              </a:gs>
              <a:gs pos="86000">
                <a:schemeClr val="accent3">
                  <a:lumMod val="20000"/>
                  <a:lumOff val="80000"/>
                  <a:alpha val="30000"/>
                </a:schemeClr>
              </a:gs>
              <a:gs pos="100000">
                <a:schemeClr val="accent3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30945-3D83-4D19-B842-C48778FE3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05334" y="1896814"/>
            <a:ext cx="2871893" cy="4280148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3"/>
              </a:buClr>
              <a:defRPr sz="14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3"/>
              </a:buClr>
              <a:defRPr sz="14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3"/>
              </a:buClr>
              <a:defRPr sz="14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3"/>
              </a:buCl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51DC12D-D87D-3DCB-877F-5B86AF63CE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6718" y="5424730"/>
            <a:ext cx="7454900" cy="7474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Chart caption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91772EA-3D7E-4797-5631-C2C1972E5B2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3089" y="1458073"/>
            <a:ext cx="8437327" cy="3966657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>
                <a:latin typeface="+mj-lt"/>
              </a:defRPr>
            </a:lvl1pPr>
            <a:lvl2pPr>
              <a:buClr>
                <a:schemeClr val="accent3"/>
              </a:buClr>
              <a:defRPr sz="1800">
                <a:latin typeface="+mj-lt"/>
              </a:defRPr>
            </a:lvl2pPr>
            <a:lvl3pPr>
              <a:buClr>
                <a:schemeClr val="accent3"/>
              </a:buClr>
              <a:defRPr sz="1800">
                <a:latin typeface="+mj-lt"/>
              </a:defRPr>
            </a:lvl3pPr>
            <a:lvl4pPr>
              <a:buClr>
                <a:schemeClr val="accent3"/>
              </a:buClr>
              <a:defRPr sz="1800">
                <a:latin typeface="+mj-lt"/>
              </a:defRPr>
            </a:lvl4pPr>
            <a:lvl5pPr>
              <a:buClr>
                <a:schemeClr val="accent3"/>
              </a:buCl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D4B16B-B27B-59FC-1398-DD8A6CD1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48AFCD9-5D90-C21E-4CA7-7EAB9AF945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CEF5C-9C2B-1F97-0664-9825E2BBA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C825CF9-A757-47B1-43B2-3FC884418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B1956-50B0-27D2-CFD0-58F3A3F5FC6A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65000">
                <a:schemeClr val="bg2"/>
              </a:gs>
              <a:gs pos="50000">
                <a:schemeClr val="bg2">
                  <a:lumMod val="40000"/>
                  <a:lumOff val="60000"/>
                </a:schemeClr>
              </a:gs>
              <a:gs pos="35000">
                <a:schemeClr val="bg2"/>
              </a:gs>
              <a:gs pos="100000">
                <a:schemeClr val="accent3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7E9734-91A7-BE07-504A-A81A6D5F21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63976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EF41D67-6055-BC2E-1286-9BE7CDA71FB0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D3A9895-5410-8FDE-078A-5BFD22F35062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accent3">
                  <a:alpha val="0"/>
                </a:schemeClr>
              </a:gs>
              <a:gs pos="86000">
                <a:schemeClr val="accent3">
                  <a:lumMod val="20000"/>
                  <a:lumOff val="80000"/>
                  <a:alpha val="30000"/>
                </a:schemeClr>
              </a:gs>
              <a:gs pos="100000">
                <a:schemeClr val="accent3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91772EA-3D7E-4797-5631-C2C1972E5B2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3089" y="1429787"/>
            <a:ext cx="8437327" cy="4747624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>
                <a:latin typeface="+mj-lt"/>
              </a:defRPr>
            </a:lvl1pPr>
            <a:lvl2pPr>
              <a:buClr>
                <a:schemeClr val="accent3"/>
              </a:buClr>
              <a:defRPr sz="1800">
                <a:latin typeface="+mj-lt"/>
              </a:defRPr>
            </a:lvl2pPr>
            <a:lvl3pPr>
              <a:buClr>
                <a:schemeClr val="accent3"/>
              </a:buClr>
              <a:defRPr sz="1800">
                <a:latin typeface="+mj-lt"/>
              </a:defRPr>
            </a:lvl3pPr>
            <a:lvl4pPr>
              <a:buClr>
                <a:schemeClr val="accent3"/>
              </a:buClr>
              <a:defRPr sz="1800">
                <a:latin typeface="+mj-lt"/>
              </a:defRPr>
            </a:lvl4pPr>
            <a:lvl5pPr>
              <a:buClr>
                <a:schemeClr val="accent3"/>
              </a:buCl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D4B16B-B27B-59FC-1398-DD8A6CD1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48AFCD9-5D90-C21E-4CA7-7EAB9AF945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8E95F-80D1-5558-8E64-D324006E0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8674F65-DF2C-C47B-D80C-B67DE48AB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06D5F51-9F64-5B3D-8838-A89A0B12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05334" y="1896814"/>
            <a:ext cx="2871893" cy="4280148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3"/>
              </a:buClr>
              <a:defRPr sz="14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3"/>
              </a:buClr>
              <a:defRPr sz="14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3"/>
              </a:buClr>
              <a:defRPr sz="14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3"/>
              </a:buCl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E7151A-3903-0CD5-2162-7868DDC0FD02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65000">
                <a:schemeClr val="bg2"/>
              </a:gs>
              <a:gs pos="50000">
                <a:schemeClr val="bg2">
                  <a:lumMod val="40000"/>
                  <a:lumOff val="60000"/>
                </a:schemeClr>
              </a:gs>
              <a:gs pos="35000">
                <a:schemeClr val="bg2"/>
              </a:gs>
              <a:gs pos="100000">
                <a:schemeClr val="accent3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D8741E-4872-706A-BD9B-B5EB5C42A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5062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C29FCCD-266E-DEF7-BBED-E6C59903ED92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F06CDDE-17E2-8FCC-BBE3-450C4E4C61A3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accent3">
                  <a:alpha val="0"/>
                </a:schemeClr>
              </a:gs>
              <a:gs pos="86000">
                <a:schemeClr val="accent3">
                  <a:lumMod val="20000"/>
                  <a:lumOff val="80000"/>
                  <a:alpha val="30000"/>
                </a:schemeClr>
              </a:gs>
              <a:gs pos="100000">
                <a:schemeClr val="accent3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93A8DEA-B826-5D8E-BAC8-4F0371AA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16DF3C6-48A5-5B1E-5A45-28CF8D6D06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3EACE6-0CFF-2DC9-1367-A434C28D4A7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3089" y="1428342"/>
            <a:ext cx="5546711" cy="4749068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>
                <a:latin typeface="+mj-lt"/>
              </a:defRPr>
            </a:lvl1pPr>
            <a:lvl2pPr>
              <a:buClr>
                <a:schemeClr val="accent3"/>
              </a:buClr>
              <a:defRPr sz="1800">
                <a:latin typeface="+mj-lt"/>
              </a:defRPr>
            </a:lvl2pPr>
            <a:lvl3pPr>
              <a:buClr>
                <a:schemeClr val="accent3"/>
              </a:buClr>
              <a:defRPr sz="1800">
                <a:latin typeface="+mj-lt"/>
              </a:defRPr>
            </a:lvl3pPr>
            <a:lvl4pPr>
              <a:buClr>
                <a:schemeClr val="accent3"/>
              </a:buClr>
              <a:defRPr sz="1800">
                <a:latin typeface="+mj-lt"/>
              </a:defRPr>
            </a:lvl4pPr>
            <a:lvl5pPr>
              <a:buClr>
                <a:schemeClr val="accent3"/>
              </a:buCl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C569FED-F0E7-3EAB-38B9-B7D8D72915F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172205" y="1424230"/>
            <a:ext cx="5505023" cy="4753181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>
                <a:latin typeface="+mj-lt"/>
              </a:defRPr>
            </a:lvl1pPr>
            <a:lvl2pPr>
              <a:buClr>
                <a:schemeClr val="accent3"/>
              </a:buClr>
              <a:defRPr sz="1800">
                <a:latin typeface="+mj-lt"/>
              </a:defRPr>
            </a:lvl2pPr>
            <a:lvl3pPr>
              <a:buClr>
                <a:schemeClr val="accent3"/>
              </a:buClr>
              <a:defRPr sz="1800">
                <a:latin typeface="+mj-lt"/>
              </a:defRPr>
            </a:lvl3pPr>
            <a:lvl4pPr>
              <a:buClr>
                <a:schemeClr val="accent3"/>
              </a:buClr>
              <a:defRPr sz="1800">
                <a:latin typeface="+mj-lt"/>
              </a:defRPr>
            </a:lvl4pPr>
            <a:lvl5pPr>
              <a:buClr>
                <a:schemeClr val="accent3"/>
              </a:buCl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9B50E9-A795-5822-FDFF-9CF28FF04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B6FB390-4010-3923-F99B-D599A74866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686EB-BBD2-5EC9-8C9A-33ACED3FC2FD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65000">
                <a:schemeClr val="bg2"/>
              </a:gs>
              <a:gs pos="50000">
                <a:schemeClr val="bg2">
                  <a:lumMod val="40000"/>
                  <a:lumOff val="60000"/>
                </a:schemeClr>
              </a:gs>
              <a:gs pos="35000">
                <a:schemeClr val="bg2"/>
              </a:gs>
              <a:gs pos="100000">
                <a:schemeClr val="accent3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D0728C-5AAF-1966-E7D9-7EC7007FD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9823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894D7-4104-5B9F-F072-EA9FB74094BF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7BAD1-5E13-826C-E7CA-3BBCD276358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accent3">
                  <a:alpha val="0"/>
                </a:schemeClr>
              </a:gs>
              <a:gs pos="86000">
                <a:schemeClr val="accent3">
                  <a:lumMod val="20000"/>
                  <a:lumOff val="80000"/>
                  <a:alpha val="30000"/>
                </a:schemeClr>
              </a:gs>
              <a:gs pos="100000">
                <a:schemeClr val="accent3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4DD9A29-CE49-2359-C6B1-30C90087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5B91DE-3BCC-ABCA-79BA-5D043A75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CD442C-C0DB-1EB9-E265-8BCFE9060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2B586E-2692-6D3C-799F-099BEC28E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3838A6-A2A3-7E94-3EF2-2C7B0359C526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65000">
                <a:schemeClr val="bg2"/>
              </a:gs>
              <a:gs pos="50000">
                <a:schemeClr val="bg2">
                  <a:lumMod val="40000"/>
                  <a:lumOff val="60000"/>
                </a:schemeClr>
              </a:gs>
              <a:gs pos="35000">
                <a:schemeClr val="bg2"/>
              </a:gs>
              <a:gs pos="100000">
                <a:schemeClr val="accent3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080738-C6B6-E416-2CDD-A23C7AE3C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09990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11704-CC3B-96A6-1B5D-37506307BE8D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E55F30-52B9-D5E6-F64B-E678095A1C08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accent3">
                  <a:alpha val="0"/>
                </a:schemeClr>
              </a:gs>
              <a:gs pos="86000">
                <a:schemeClr val="accent3">
                  <a:lumMod val="20000"/>
                  <a:lumOff val="80000"/>
                  <a:alpha val="30000"/>
                </a:schemeClr>
              </a:gs>
              <a:gs pos="100000">
                <a:schemeClr val="accent3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C269D23-BDE3-8CF9-98EE-F91FCB2C4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E0AF89A-0EB5-D3DB-5C3A-359D3D4D0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37F4C8-AF6A-6F0C-8B45-0E8025125463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65000">
                <a:schemeClr val="bg2"/>
              </a:gs>
              <a:gs pos="50000">
                <a:schemeClr val="bg2">
                  <a:lumMod val="40000"/>
                  <a:lumOff val="60000"/>
                </a:schemeClr>
              </a:gs>
              <a:gs pos="35000">
                <a:schemeClr val="bg2"/>
              </a:gs>
              <a:gs pos="100000">
                <a:schemeClr val="accent3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8A730515-EC5E-A245-0F93-ADD242E52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72133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49C26BE-4D30-9D60-6196-E30008596684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23264-2670-03E0-DA59-4D62BBED7D7F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accent3">
                  <a:alpha val="0"/>
                </a:schemeClr>
              </a:gs>
              <a:gs pos="86000">
                <a:schemeClr val="accent3">
                  <a:lumMod val="20000"/>
                  <a:lumOff val="80000"/>
                  <a:alpha val="30000"/>
                </a:schemeClr>
              </a:gs>
              <a:gs pos="100000">
                <a:schemeClr val="accent3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CE45C3-5B83-046A-8AEF-EBA7CC82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14FC229-110C-7E00-AB29-D0795A3E81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0513E6-2BD6-8B63-34F0-CE82518F6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00F7EC9-4EB2-CD30-E69A-5CB1CF3572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04C03F-D405-877B-FE67-E8CFCB0BBC9C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65000">
                <a:schemeClr val="bg2"/>
              </a:gs>
              <a:gs pos="50000">
                <a:schemeClr val="bg2">
                  <a:lumMod val="40000"/>
                  <a:lumOff val="60000"/>
                </a:schemeClr>
              </a:gs>
              <a:gs pos="35000">
                <a:schemeClr val="bg2"/>
              </a:gs>
              <a:gs pos="100000">
                <a:schemeClr val="accent3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C4481FC-CAFA-8C8A-01CC-3A5C13534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53A05E-B850-D61B-48CA-74A5191583F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9051" y="1737462"/>
            <a:ext cx="10553899" cy="4114930"/>
          </a:xfrm>
          <a:prstGeom prst="roundRect">
            <a:avLst>
              <a:gd name="adj" fmla="val 1359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171450" indent="-171450">
              <a:buSzPct val="80000"/>
              <a:buFontTx/>
              <a:buBlip>
                <a:blip r:embed="rId3"/>
              </a:buBlip>
              <a:defRPr sz="1800">
                <a:latin typeface="+mj-lt"/>
              </a:defRPr>
            </a:lvl1pPr>
            <a:lvl2pPr marL="514350" indent="-171450">
              <a:buSzPct val="80000"/>
              <a:buFontTx/>
              <a:buBlip>
                <a:blip r:embed="rId3"/>
              </a:buBlip>
              <a:defRPr sz="1800">
                <a:latin typeface="+mj-lt"/>
              </a:defRPr>
            </a:lvl2pPr>
            <a:lvl3pPr marL="857250" indent="-171450">
              <a:buSzPct val="80000"/>
              <a:buFontTx/>
              <a:buBlip>
                <a:blip r:embed="rId3"/>
              </a:buBlip>
              <a:defRPr sz="1800">
                <a:latin typeface="+mj-lt"/>
              </a:defRPr>
            </a:lvl3pPr>
            <a:lvl4pPr marL="1200150" indent="-171450">
              <a:buSzPct val="80000"/>
              <a:buFontTx/>
              <a:buBlip>
                <a:blip r:embed="rId3"/>
              </a:buBlip>
              <a:defRPr sz="1800">
                <a:latin typeface="+mj-lt"/>
              </a:defRPr>
            </a:lvl4pPr>
            <a:lvl5pPr marL="1543050" indent="-171450">
              <a:buSzPct val="80000"/>
              <a:buFontTx/>
              <a:buBlip>
                <a:blip r:embed="rId3"/>
              </a:buBlip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15137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EB7A298-879C-9880-8AD9-71C6DD520C18}"/>
              </a:ext>
            </a:extLst>
          </p:cNvPr>
          <p:cNvSpPr/>
          <p:nvPr userDrawn="1"/>
        </p:nvSpPr>
        <p:spPr>
          <a:xfrm>
            <a:off x="-1" y="4858549"/>
            <a:ext cx="10736724" cy="126834"/>
          </a:xfrm>
          <a:prstGeom prst="rect">
            <a:avLst/>
          </a:prstGeom>
          <a:gradFill>
            <a:gsLst>
              <a:gs pos="28000">
                <a:schemeClr val="bg2">
                  <a:alpha val="0"/>
                </a:schemeClr>
              </a:gs>
              <a:gs pos="65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  <a:effectLst>
            <a:outerShdw blurRad="1270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B3A00E-4965-0E3F-FFC8-487BDCA59BA9}"/>
              </a:ext>
            </a:extLst>
          </p:cNvPr>
          <p:cNvSpPr/>
          <p:nvPr userDrawn="1"/>
        </p:nvSpPr>
        <p:spPr>
          <a:xfrm>
            <a:off x="1" y="4858548"/>
            <a:ext cx="10736724" cy="126834"/>
          </a:xfrm>
          <a:custGeom>
            <a:avLst/>
            <a:gdLst>
              <a:gd name="connsiteX0" fmla="*/ 0 w 8052543"/>
              <a:gd name="connsiteY0" fmla="*/ 0 h 126834"/>
              <a:gd name="connsiteX1" fmla="*/ 8052543 w 8052543"/>
              <a:gd name="connsiteY1" fmla="*/ 0 h 126834"/>
              <a:gd name="connsiteX2" fmla="*/ 8052543 w 8052543"/>
              <a:gd name="connsiteY2" fmla="*/ 126834 h 126834"/>
              <a:gd name="connsiteX3" fmla="*/ 0 w 8052543"/>
              <a:gd name="connsiteY3" fmla="*/ 126834 h 126834"/>
              <a:gd name="connsiteX4" fmla="*/ 0 w 8052543"/>
              <a:gd name="connsiteY4" fmla="*/ 0 h 126834"/>
              <a:gd name="connsiteX0" fmla="*/ 0 w 8052543"/>
              <a:gd name="connsiteY0" fmla="*/ 0 h 126834"/>
              <a:gd name="connsiteX1" fmla="*/ 8052543 w 8052543"/>
              <a:gd name="connsiteY1" fmla="*/ 0 h 126834"/>
              <a:gd name="connsiteX2" fmla="*/ 7783462 w 8052543"/>
              <a:gd name="connsiteY2" fmla="*/ 126834 h 126834"/>
              <a:gd name="connsiteX3" fmla="*/ 0 w 8052543"/>
              <a:gd name="connsiteY3" fmla="*/ 126834 h 126834"/>
              <a:gd name="connsiteX4" fmla="*/ 0 w 8052543"/>
              <a:gd name="connsiteY4" fmla="*/ 0 h 1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2543" h="126834">
                <a:moveTo>
                  <a:pt x="0" y="0"/>
                </a:moveTo>
                <a:lnTo>
                  <a:pt x="8052543" y="0"/>
                </a:lnTo>
                <a:lnTo>
                  <a:pt x="7783462" y="126834"/>
                </a:lnTo>
                <a:lnTo>
                  <a:pt x="0" y="1268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27000" dist="25400" algn="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97A6520-363C-4A98-86E2-56FE146BD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960" y="4990112"/>
            <a:ext cx="9878936" cy="75956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75E500-93D5-4FB0-A169-0C044B7A5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960" y="3975238"/>
            <a:ext cx="9878937" cy="874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+mj-lt"/>
                <a:cs typeface="Latha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A8097D03-6C86-DC52-D82C-C1990F8BD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40" y="241270"/>
            <a:ext cx="3767805" cy="118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23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F0A573B-DFB9-157B-D958-C18A7B7CC9A5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CEA1FC3-EFF4-670B-3C2A-55994A7A8D7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accent6">
                  <a:alpha val="0"/>
                </a:schemeClr>
              </a:gs>
              <a:gs pos="86000">
                <a:schemeClr val="accent6">
                  <a:lumMod val="20000"/>
                  <a:lumOff val="80000"/>
                  <a:alpha val="30000"/>
                </a:schemeClr>
              </a:gs>
              <a:gs pos="100000">
                <a:schemeClr val="accent6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CB072-B290-4267-9BF9-AA713DFDF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EFE7C4-460D-4A5C-AE64-F59442B8C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088" y="1429786"/>
            <a:ext cx="11204139" cy="4747624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spcAft>
                <a:spcPts val="600"/>
              </a:spcAft>
              <a:buClr>
                <a:schemeClr val="accent6"/>
              </a:buClr>
              <a:defRPr sz="1800">
                <a:latin typeface="+mj-lt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defRPr sz="1800">
                <a:latin typeface="+mj-lt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defRPr sz="1800">
                <a:latin typeface="+mj-lt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defRPr sz="1800">
                <a:latin typeface="+mj-lt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77002B-56E5-437F-8370-AC5D20938D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701B1-40EF-E26A-B00F-3D09E3722C59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65000">
                <a:schemeClr val="tx2"/>
              </a:gs>
              <a:gs pos="50000">
                <a:schemeClr val="tx2">
                  <a:lumMod val="60000"/>
                  <a:lumOff val="40000"/>
                </a:schemeClr>
              </a:gs>
              <a:gs pos="35000">
                <a:schemeClr val="tx2"/>
              </a:gs>
              <a:gs pos="100000">
                <a:schemeClr val="accent6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CE45C3-5B83-046A-8AEF-EBA7CC82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C29906-93A9-BE2D-0389-7A6BC0E40F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B411BCA8-3C4C-2C7A-78FB-7062271E0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42328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series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70059E-6E68-5069-93A7-F6C0550BE258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1AB5D-5820-2A28-B512-026222ED14C8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accent6">
                  <a:alpha val="0"/>
                </a:schemeClr>
              </a:gs>
              <a:gs pos="86000">
                <a:schemeClr val="accent6">
                  <a:lumMod val="20000"/>
                  <a:lumOff val="80000"/>
                  <a:alpha val="30000"/>
                </a:schemeClr>
              </a:gs>
              <a:gs pos="100000">
                <a:schemeClr val="accent6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30945-3D83-4D19-B842-C48778FE3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05334" y="1896814"/>
            <a:ext cx="2871893" cy="4280148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1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6"/>
              </a:buClr>
              <a:defRPr sz="14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6"/>
              </a:buClr>
              <a:defRPr sz="14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6"/>
              </a:buClr>
              <a:defRPr sz="14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6"/>
              </a:buCl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51DC12D-D87D-3DCB-877F-5B86AF63CE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6718" y="5424730"/>
            <a:ext cx="7454900" cy="7474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Chart caption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91772EA-3D7E-4797-5631-C2C1972E5B2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3089" y="1458073"/>
            <a:ext cx="8437327" cy="3966657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1800">
                <a:latin typeface="+mj-lt"/>
              </a:defRPr>
            </a:lvl1pPr>
            <a:lvl2pPr>
              <a:buClr>
                <a:schemeClr val="accent6"/>
              </a:buClr>
              <a:defRPr sz="1800">
                <a:latin typeface="+mj-lt"/>
              </a:defRPr>
            </a:lvl2pPr>
            <a:lvl3pPr>
              <a:buClr>
                <a:schemeClr val="accent6"/>
              </a:buClr>
              <a:defRPr sz="1800">
                <a:latin typeface="+mj-lt"/>
              </a:defRPr>
            </a:lvl3pPr>
            <a:lvl4pPr>
              <a:buClr>
                <a:schemeClr val="accent6"/>
              </a:buClr>
              <a:defRPr sz="1800">
                <a:latin typeface="+mj-lt"/>
              </a:defRPr>
            </a:lvl4pPr>
            <a:lvl5pPr>
              <a:buClr>
                <a:schemeClr val="accent6"/>
              </a:buCl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D4B16B-B27B-59FC-1398-DD8A6CD1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48AFCD9-5D90-C21E-4CA7-7EAB9AF945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CEF5C-9C2B-1F97-0664-9825E2BBA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C825CF9-A757-47B1-43B2-3FC884418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08A1C1-7E0D-7C82-5A25-AFFA3AC1DD7B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65000">
                <a:schemeClr val="tx2"/>
              </a:gs>
              <a:gs pos="50000">
                <a:schemeClr val="tx2">
                  <a:lumMod val="60000"/>
                  <a:lumOff val="40000"/>
                </a:schemeClr>
              </a:gs>
              <a:gs pos="35000">
                <a:schemeClr val="tx2"/>
              </a:gs>
              <a:gs pos="100000">
                <a:schemeClr val="accent6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50A5BEF-C55D-FD97-5D41-66557BCF8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8580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series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70059E-6E68-5069-93A7-F6C0550BE258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1AB5D-5820-2A28-B512-026222ED14C8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30945-3D83-4D19-B842-C48778FE3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05334" y="1896814"/>
            <a:ext cx="2871893" cy="4280148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bg2"/>
              </a:buClr>
              <a:defRPr sz="14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bg2"/>
              </a:buClr>
              <a:defRPr sz="14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bg2"/>
              </a:buClr>
              <a:defRPr sz="14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bg2"/>
              </a:buCl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51DC12D-D87D-3DCB-877F-5B86AF63CE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6718" y="5424730"/>
            <a:ext cx="7454900" cy="7474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Chart caption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91772EA-3D7E-4797-5631-C2C1972E5B2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3089" y="1458073"/>
            <a:ext cx="8437327" cy="3966657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800">
                <a:latin typeface="+mj-lt"/>
              </a:defRPr>
            </a:lvl1pPr>
            <a:lvl2pPr>
              <a:buClr>
                <a:schemeClr val="bg2"/>
              </a:buClr>
              <a:defRPr sz="1800">
                <a:latin typeface="+mj-lt"/>
              </a:defRPr>
            </a:lvl2pPr>
            <a:lvl3pPr>
              <a:buClr>
                <a:schemeClr val="bg2"/>
              </a:buClr>
              <a:defRPr sz="1800">
                <a:latin typeface="+mj-lt"/>
              </a:defRPr>
            </a:lvl3pPr>
            <a:lvl4pPr>
              <a:buClr>
                <a:schemeClr val="bg2"/>
              </a:buClr>
              <a:defRPr sz="1800">
                <a:latin typeface="+mj-lt"/>
              </a:defRPr>
            </a:lvl4pPr>
            <a:lvl5pPr>
              <a:buClr>
                <a:schemeClr val="bg2"/>
              </a:buCl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D4B16B-B27B-59FC-1398-DD8A6CD1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48AFCD9-5D90-C21E-4CA7-7EAB9AF945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CEF5C-9C2B-1F97-0664-9825E2BBA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C825CF9-A757-47B1-43B2-3FC884418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C172AD-31D7-A837-367E-5198A0D071BD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3137DEF-B987-F3BE-9F0E-8E6BB33B1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901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EF41D67-6055-BC2E-1286-9BE7CDA71FB0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D1C406C-2A41-7E9C-C489-9793103E86C5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accent6">
                  <a:alpha val="0"/>
                </a:schemeClr>
              </a:gs>
              <a:gs pos="86000">
                <a:schemeClr val="accent6">
                  <a:lumMod val="20000"/>
                  <a:lumOff val="80000"/>
                  <a:alpha val="30000"/>
                </a:schemeClr>
              </a:gs>
              <a:gs pos="100000">
                <a:schemeClr val="accent6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91772EA-3D7E-4797-5631-C2C1972E5B2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3089" y="1429787"/>
            <a:ext cx="8437327" cy="4747624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1800">
                <a:latin typeface="+mj-lt"/>
              </a:defRPr>
            </a:lvl1pPr>
            <a:lvl2pPr>
              <a:buClr>
                <a:schemeClr val="accent6"/>
              </a:buClr>
              <a:defRPr sz="1800">
                <a:latin typeface="+mj-lt"/>
              </a:defRPr>
            </a:lvl2pPr>
            <a:lvl3pPr>
              <a:buClr>
                <a:schemeClr val="accent6"/>
              </a:buClr>
              <a:defRPr sz="1800">
                <a:latin typeface="+mj-lt"/>
              </a:defRPr>
            </a:lvl3pPr>
            <a:lvl4pPr>
              <a:buClr>
                <a:schemeClr val="accent6"/>
              </a:buClr>
              <a:defRPr sz="1800">
                <a:latin typeface="+mj-lt"/>
              </a:defRPr>
            </a:lvl4pPr>
            <a:lvl5pPr>
              <a:buClr>
                <a:schemeClr val="accent6"/>
              </a:buCl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D4B16B-B27B-59FC-1398-DD8A6CD1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48AFCD9-5D90-C21E-4CA7-7EAB9AF945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8E95F-80D1-5558-8E64-D324006E0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8674F65-DF2C-C47B-D80C-B67DE48AB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06D5F51-9F64-5B3D-8838-A89A0B12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05334" y="1896814"/>
            <a:ext cx="2871893" cy="4280148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1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6"/>
              </a:buClr>
              <a:defRPr sz="14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6"/>
              </a:buClr>
              <a:defRPr sz="14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6"/>
              </a:buClr>
              <a:defRPr sz="14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6"/>
              </a:buCl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5B9350-A2DC-F194-01E0-41958C1A2F09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65000">
                <a:schemeClr val="tx2"/>
              </a:gs>
              <a:gs pos="50000">
                <a:schemeClr val="tx2">
                  <a:lumMod val="60000"/>
                  <a:lumOff val="40000"/>
                </a:schemeClr>
              </a:gs>
              <a:gs pos="35000">
                <a:schemeClr val="tx2"/>
              </a:gs>
              <a:gs pos="100000">
                <a:schemeClr val="accent6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DEEBE44-CDA7-0F74-FE1F-20B31D04F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11091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C29FCCD-266E-DEF7-BBED-E6C59903ED92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F06CDDE-17E2-8FCC-BBE3-450C4E4C61A3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accent6">
                  <a:alpha val="0"/>
                </a:schemeClr>
              </a:gs>
              <a:gs pos="86000">
                <a:schemeClr val="accent6">
                  <a:lumMod val="20000"/>
                  <a:lumOff val="80000"/>
                  <a:alpha val="30000"/>
                </a:schemeClr>
              </a:gs>
              <a:gs pos="100000">
                <a:schemeClr val="accent6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93A8DEA-B826-5D8E-BAC8-4F0371AA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16DF3C6-48A5-5B1E-5A45-28CF8D6D06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3EACE6-0CFF-2DC9-1367-A434C28D4A7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3089" y="1428342"/>
            <a:ext cx="5546711" cy="4749068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1800">
                <a:latin typeface="+mj-lt"/>
              </a:defRPr>
            </a:lvl1pPr>
            <a:lvl2pPr>
              <a:buClr>
                <a:schemeClr val="accent6"/>
              </a:buClr>
              <a:defRPr sz="1800">
                <a:latin typeface="+mj-lt"/>
              </a:defRPr>
            </a:lvl2pPr>
            <a:lvl3pPr>
              <a:buClr>
                <a:schemeClr val="accent6"/>
              </a:buClr>
              <a:defRPr sz="1800">
                <a:latin typeface="+mj-lt"/>
              </a:defRPr>
            </a:lvl3pPr>
            <a:lvl4pPr>
              <a:buClr>
                <a:schemeClr val="accent6"/>
              </a:buClr>
              <a:defRPr sz="1800">
                <a:latin typeface="+mj-lt"/>
              </a:defRPr>
            </a:lvl4pPr>
            <a:lvl5pPr>
              <a:buClr>
                <a:schemeClr val="accent6"/>
              </a:buCl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C569FED-F0E7-3EAB-38B9-B7D8D72915F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172205" y="1424230"/>
            <a:ext cx="5505023" cy="4753181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1800">
                <a:latin typeface="+mj-lt"/>
              </a:defRPr>
            </a:lvl1pPr>
            <a:lvl2pPr>
              <a:buClr>
                <a:schemeClr val="accent6"/>
              </a:buClr>
              <a:defRPr sz="1800">
                <a:latin typeface="+mj-lt"/>
              </a:defRPr>
            </a:lvl2pPr>
            <a:lvl3pPr>
              <a:buClr>
                <a:schemeClr val="accent6"/>
              </a:buClr>
              <a:defRPr sz="1800">
                <a:latin typeface="+mj-lt"/>
              </a:defRPr>
            </a:lvl3pPr>
            <a:lvl4pPr>
              <a:buClr>
                <a:schemeClr val="accent6"/>
              </a:buClr>
              <a:defRPr sz="1800">
                <a:latin typeface="+mj-lt"/>
              </a:defRPr>
            </a:lvl4pPr>
            <a:lvl5pPr>
              <a:buClr>
                <a:schemeClr val="accent6"/>
              </a:buCl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9B50E9-A795-5822-FDFF-9CF28FF04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B6FB390-4010-3923-F99B-D599A74866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8ECB8A-8009-03AB-287F-8A526B744DAF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65000">
                <a:schemeClr val="tx2"/>
              </a:gs>
              <a:gs pos="50000">
                <a:schemeClr val="tx2">
                  <a:lumMod val="60000"/>
                  <a:lumOff val="40000"/>
                </a:schemeClr>
              </a:gs>
              <a:gs pos="35000">
                <a:schemeClr val="tx2"/>
              </a:gs>
              <a:gs pos="100000">
                <a:schemeClr val="accent6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1EF540C-89AE-7718-9F6E-6C43A2767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78197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894D7-4104-5B9F-F072-EA9FB74094BF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7BAD1-5E13-826C-E7CA-3BBCD276358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accent6">
                  <a:alpha val="0"/>
                </a:schemeClr>
              </a:gs>
              <a:gs pos="86000">
                <a:schemeClr val="accent6">
                  <a:lumMod val="20000"/>
                  <a:lumOff val="80000"/>
                  <a:alpha val="30000"/>
                </a:schemeClr>
              </a:gs>
              <a:gs pos="100000">
                <a:schemeClr val="accent6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4DD9A29-CE49-2359-C6B1-30C90087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5B91DE-3BCC-ABCA-79BA-5D043A75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CD442C-C0DB-1EB9-E265-8BCFE9060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2B586E-2692-6D3C-799F-099BEC28E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ED233D-D5EB-F02C-DA13-B23956263291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65000">
                <a:schemeClr val="tx2"/>
              </a:gs>
              <a:gs pos="50000">
                <a:schemeClr val="tx2">
                  <a:lumMod val="60000"/>
                  <a:lumOff val="40000"/>
                </a:schemeClr>
              </a:gs>
              <a:gs pos="35000">
                <a:schemeClr val="tx2"/>
              </a:gs>
              <a:gs pos="100000">
                <a:schemeClr val="accent6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97B60A62-B455-C871-31FD-550525131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34370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11704-CC3B-96A6-1B5D-37506307BE8D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E55F30-52B9-D5E6-F64B-E678095A1C08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accent6">
                  <a:alpha val="0"/>
                </a:schemeClr>
              </a:gs>
              <a:gs pos="86000">
                <a:schemeClr val="accent6">
                  <a:lumMod val="20000"/>
                  <a:lumOff val="80000"/>
                  <a:alpha val="30000"/>
                </a:schemeClr>
              </a:gs>
              <a:gs pos="100000">
                <a:schemeClr val="accent6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C269D23-BDE3-8CF9-98EE-F91FCB2C4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E0AF89A-0EB5-D3DB-5C3A-359D3D4D0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E649EF-7F35-5E58-8D89-27EFBCF207D8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65000">
                <a:schemeClr val="tx2"/>
              </a:gs>
              <a:gs pos="50000">
                <a:schemeClr val="tx2">
                  <a:lumMod val="60000"/>
                  <a:lumOff val="40000"/>
                </a:schemeClr>
              </a:gs>
              <a:gs pos="35000">
                <a:schemeClr val="tx2"/>
              </a:gs>
              <a:gs pos="100000">
                <a:schemeClr val="accent6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A6D53809-C155-A4A4-4EC4-3711581F3B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67069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49C26BE-4D30-9D60-6196-E30008596684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23264-2670-03E0-DA59-4D62BBED7D7F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accent6">
                  <a:alpha val="0"/>
                </a:schemeClr>
              </a:gs>
              <a:gs pos="86000">
                <a:schemeClr val="accent6">
                  <a:lumMod val="20000"/>
                  <a:lumOff val="80000"/>
                  <a:alpha val="30000"/>
                </a:schemeClr>
              </a:gs>
              <a:gs pos="100000">
                <a:schemeClr val="accent6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CE45C3-5B83-046A-8AEF-EBA7CC82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14FC229-110C-7E00-AB29-D0795A3E81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0513E6-2BD6-8B63-34F0-CE82518F6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00F7EC9-4EB2-CD30-E69A-5CB1CF3572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284578-C700-FB1D-2403-7623264A9CE5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65000">
                <a:schemeClr val="tx2"/>
              </a:gs>
              <a:gs pos="50000">
                <a:schemeClr val="tx2">
                  <a:lumMod val="60000"/>
                  <a:lumOff val="40000"/>
                </a:schemeClr>
              </a:gs>
              <a:gs pos="35000">
                <a:schemeClr val="tx2"/>
              </a:gs>
              <a:gs pos="100000">
                <a:schemeClr val="accent6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A295EBF8-7CE1-A6EA-1830-03E8F6C81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1D2A11-0584-B678-9D29-1F1C038C308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9051" y="1737462"/>
            <a:ext cx="10553899" cy="4114930"/>
          </a:xfrm>
          <a:prstGeom prst="roundRect">
            <a:avLst>
              <a:gd name="adj" fmla="val 1359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171450" indent="-171450">
              <a:buSzPct val="80000"/>
              <a:buFontTx/>
              <a:buBlip>
                <a:blip r:embed="rId3"/>
              </a:buBlip>
              <a:defRPr sz="1800">
                <a:latin typeface="+mj-lt"/>
              </a:defRPr>
            </a:lvl1pPr>
            <a:lvl2pPr marL="514350" indent="-171450">
              <a:buSzPct val="80000"/>
              <a:buFontTx/>
              <a:buBlip>
                <a:blip r:embed="rId3"/>
              </a:buBlip>
              <a:defRPr sz="1800">
                <a:latin typeface="+mj-lt"/>
              </a:defRPr>
            </a:lvl2pPr>
            <a:lvl3pPr marL="857250" indent="-171450">
              <a:buSzPct val="80000"/>
              <a:buFontTx/>
              <a:buBlip>
                <a:blip r:embed="rId3"/>
              </a:buBlip>
              <a:defRPr sz="1800">
                <a:latin typeface="+mj-lt"/>
              </a:defRPr>
            </a:lvl3pPr>
            <a:lvl4pPr marL="1200150" indent="-171450">
              <a:buSzPct val="80000"/>
              <a:buFontTx/>
              <a:buBlip>
                <a:blip r:embed="rId3"/>
              </a:buBlip>
              <a:defRPr sz="1800">
                <a:latin typeface="+mj-lt"/>
              </a:defRPr>
            </a:lvl4pPr>
            <a:lvl5pPr marL="1543050" indent="-171450">
              <a:buSzPct val="80000"/>
              <a:buFontTx/>
              <a:buBlip>
                <a:blip r:embed="rId3"/>
              </a:buBlip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790099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EF41D67-6055-BC2E-1286-9BE7CDA71FB0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D3A9895-5410-8FDE-078A-5BFD22F35062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91772EA-3D7E-4797-5631-C2C1972E5B2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3089" y="1429787"/>
            <a:ext cx="8437327" cy="4747624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800">
                <a:latin typeface="+mj-lt"/>
              </a:defRPr>
            </a:lvl1pPr>
            <a:lvl2pPr>
              <a:buClr>
                <a:schemeClr val="bg2"/>
              </a:buClr>
              <a:defRPr sz="1800">
                <a:latin typeface="+mj-lt"/>
              </a:defRPr>
            </a:lvl2pPr>
            <a:lvl3pPr>
              <a:buClr>
                <a:schemeClr val="bg2"/>
              </a:buClr>
              <a:defRPr sz="1800">
                <a:latin typeface="+mj-lt"/>
              </a:defRPr>
            </a:lvl3pPr>
            <a:lvl4pPr>
              <a:buClr>
                <a:schemeClr val="bg2"/>
              </a:buClr>
              <a:defRPr sz="1800">
                <a:latin typeface="+mj-lt"/>
              </a:defRPr>
            </a:lvl4pPr>
            <a:lvl5pPr>
              <a:buClr>
                <a:schemeClr val="bg2"/>
              </a:buCl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D4B16B-B27B-59FC-1398-DD8A6CD1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48AFCD9-5D90-C21E-4CA7-7EAB9AF945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8E95F-80D1-5558-8E64-D324006E0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8674F65-DF2C-C47B-D80C-B67DE48AB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06D5F51-9F64-5B3D-8838-A89A0B12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05334" y="1896814"/>
            <a:ext cx="2871893" cy="4280148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bg2"/>
              </a:buClr>
              <a:defRPr sz="14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bg2"/>
              </a:buClr>
              <a:defRPr sz="14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bg2"/>
              </a:buClr>
              <a:defRPr sz="14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bg2"/>
              </a:buCl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B666A9-E3D9-120F-A07C-BDF236124A4F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6360DE3-2802-1D44-D1C7-EF943848D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1634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C29FCCD-266E-DEF7-BBED-E6C59903ED92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F06CDDE-17E2-8FCC-BBE3-450C4E4C61A3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93A8DEA-B826-5D8E-BAC8-4F0371AA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16DF3C6-48A5-5B1E-5A45-28CF8D6D06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3EACE6-0CFF-2DC9-1367-A434C28D4A7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3089" y="1428342"/>
            <a:ext cx="5546711" cy="4749068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800">
                <a:latin typeface="+mj-lt"/>
              </a:defRPr>
            </a:lvl1pPr>
            <a:lvl2pPr>
              <a:buClr>
                <a:schemeClr val="bg2"/>
              </a:buClr>
              <a:defRPr sz="1800">
                <a:latin typeface="+mj-lt"/>
              </a:defRPr>
            </a:lvl2pPr>
            <a:lvl3pPr>
              <a:buClr>
                <a:schemeClr val="bg2"/>
              </a:buClr>
              <a:defRPr sz="1800">
                <a:latin typeface="+mj-lt"/>
              </a:defRPr>
            </a:lvl3pPr>
            <a:lvl4pPr>
              <a:buClr>
                <a:schemeClr val="bg2"/>
              </a:buClr>
              <a:defRPr sz="1800">
                <a:latin typeface="+mj-lt"/>
              </a:defRPr>
            </a:lvl4pPr>
            <a:lvl5pPr>
              <a:buClr>
                <a:schemeClr val="bg2"/>
              </a:buCl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C569FED-F0E7-3EAB-38B9-B7D8D72915F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172205" y="1424230"/>
            <a:ext cx="5505023" cy="4753181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800">
                <a:latin typeface="+mj-lt"/>
              </a:defRPr>
            </a:lvl1pPr>
            <a:lvl2pPr>
              <a:buClr>
                <a:schemeClr val="bg2"/>
              </a:buClr>
              <a:defRPr sz="1800">
                <a:latin typeface="+mj-lt"/>
              </a:defRPr>
            </a:lvl2pPr>
            <a:lvl3pPr>
              <a:buClr>
                <a:schemeClr val="bg2"/>
              </a:buClr>
              <a:defRPr sz="1800">
                <a:latin typeface="+mj-lt"/>
              </a:defRPr>
            </a:lvl3pPr>
            <a:lvl4pPr>
              <a:buClr>
                <a:schemeClr val="bg2"/>
              </a:buClr>
              <a:defRPr sz="1800">
                <a:latin typeface="+mj-lt"/>
              </a:defRPr>
            </a:lvl4pPr>
            <a:lvl5pPr>
              <a:buClr>
                <a:schemeClr val="bg2"/>
              </a:buCl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9B50E9-A795-5822-FDFF-9CF28FF04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3" y="649623"/>
            <a:ext cx="11204139" cy="4572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B6FB390-4010-3923-F99B-D599A74866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88" y="972577"/>
            <a:ext cx="11204139" cy="36195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6A4265-9688-2A06-E4C5-CC59D96F5104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1F866AB-9A4F-CCC6-398F-550911ACE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4596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894D7-4104-5B9F-F072-EA9FB74094BF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7BAD1-5E13-826C-E7CA-3BBCD276358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4DD9A29-CE49-2359-C6B1-30C90087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5B91DE-3BCC-ABCA-79BA-5D043A75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E314D-2DE9-9968-EA63-6EAD91311DE2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0461F12-27CE-7AFE-860C-F8FE8ED59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4B751A4-5FE6-1865-3621-D4C97CAD96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7575" y="726976"/>
            <a:ext cx="4896899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548C642-A5EA-A625-35D1-2009780508C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8138" y="1102517"/>
            <a:ext cx="4896336" cy="514270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905794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894D7-4104-5B9F-F072-EA9FB74094BF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7BAD1-5E13-826C-E7CA-3BBCD276358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4DD9A29-CE49-2359-C6B1-30C90087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5B91DE-3BCC-ABCA-79BA-5D043A75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E314D-2DE9-9968-EA63-6EAD91311DE2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0461F12-27CE-7AFE-860C-F8FE8ED59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548C642-A5EA-A625-35D1-2009780508C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8138" y="1102514"/>
            <a:ext cx="2834640" cy="477316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221E3C4F-B4F0-2967-9DF6-4851F5DE74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9837" y="726976"/>
            <a:ext cx="8346883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8C2B146E-E80C-2784-D229-E1C5D84043D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510400" y="1102517"/>
            <a:ext cx="8346883" cy="514270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25800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F894D7-4104-5B9F-F072-EA9FB74094BF}"/>
              </a:ext>
            </a:extLst>
          </p:cNvPr>
          <p:cNvSpPr/>
          <p:nvPr userDrawn="1"/>
        </p:nvSpPr>
        <p:spPr>
          <a:xfrm>
            <a:off x="2" y="86860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E7BAD1-5E13-826C-E7CA-3BBCD276358C}"/>
              </a:ext>
            </a:extLst>
          </p:cNvPr>
          <p:cNvSpPr/>
          <p:nvPr userDrawn="1"/>
        </p:nvSpPr>
        <p:spPr>
          <a:xfrm>
            <a:off x="-1" y="85414"/>
            <a:ext cx="11847705" cy="457209"/>
          </a:xfrm>
          <a:custGeom>
            <a:avLst/>
            <a:gdLst>
              <a:gd name="connsiteX0" fmla="*/ 0 w 8885779"/>
              <a:gd name="connsiteY0" fmla="*/ 0 h 457209"/>
              <a:gd name="connsiteX1" fmla="*/ 8885779 w 8885779"/>
              <a:gd name="connsiteY1" fmla="*/ 0 h 457209"/>
              <a:gd name="connsiteX2" fmla="*/ 8456274 w 8885779"/>
              <a:gd name="connsiteY2" fmla="*/ 457209 h 457209"/>
              <a:gd name="connsiteX3" fmla="*/ 0 w 8885779"/>
              <a:gd name="connsiteY3" fmla="*/ 457209 h 4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779" h="457209">
                <a:moveTo>
                  <a:pt x="0" y="0"/>
                </a:moveTo>
                <a:lnTo>
                  <a:pt x="8885779" y="0"/>
                </a:lnTo>
                <a:lnTo>
                  <a:pt x="8456274" y="457209"/>
                </a:lnTo>
                <a:lnTo>
                  <a:pt x="0" y="457209"/>
                </a:lnTo>
                <a:close/>
              </a:path>
            </a:pathLst>
          </a:custGeom>
          <a:gradFill>
            <a:gsLst>
              <a:gs pos="64000">
                <a:schemeClr val="bg2">
                  <a:alpha val="0"/>
                </a:schemeClr>
              </a:gs>
              <a:gs pos="86000">
                <a:schemeClr val="bg2">
                  <a:lumMod val="20000"/>
                  <a:lumOff val="80000"/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4DD9A29-CE49-2359-C6B1-30C90087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55B91DE-3BCC-ABCA-79BA-5D043A75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E314D-2DE9-9968-EA63-6EAD91311DE2}"/>
              </a:ext>
            </a:extLst>
          </p:cNvPr>
          <p:cNvSpPr/>
          <p:nvPr userDrawn="1"/>
        </p:nvSpPr>
        <p:spPr>
          <a:xfrm flipV="1">
            <a:off x="838200" y="6583337"/>
            <a:ext cx="10198768" cy="4571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5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35000">
                <a:schemeClr val="accent1"/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0461F12-27CE-7AFE-860C-F8FE8ED59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342" y="6283051"/>
            <a:ext cx="1116073" cy="35156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548C642-A5EA-A625-35D1-2009780508C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7621" y="1269841"/>
            <a:ext cx="2651760" cy="477316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221E3C4F-B4F0-2967-9DF6-4851F5DE74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7621" y="727759"/>
            <a:ext cx="8346883" cy="36195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 i="0" dirty="0">
                <a:latin typeface="+mn-lt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Subtitle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8C2B146E-E80C-2784-D229-E1C5D84043D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29375" y="883045"/>
            <a:ext cx="8321040" cy="534009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42522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12E640-5200-4B89-8C77-3B58BABB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7EFC7-40EF-4511-B39A-691625783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E9E7E011-2132-4827-A096-992A0C7D9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7621" y="6310314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71" r:id="rId4"/>
    <p:sldLayoutId id="2147483687" r:id="rId5"/>
    <p:sldLayoutId id="2147483652" r:id="rId6"/>
    <p:sldLayoutId id="2147483712" r:id="rId7"/>
    <p:sldLayoutId id="2147483717" r:id="rId8"/>
    <p:sldLayoutId id="2147483722" r:id="rId9"/>
    <p:sldLayoutId id="2147483723" r:id="rId10"/>
    <p:sldLayoutId id="2147483715" r:id="rId11"/>
    <p:sldLayoutId id="2147483719" r:id="rId12"/>
    <p:sldLayoutId id="2147483710" r:id="rId13"/>
    <p:sldLayoutId id="2147483714" r:id="rId14"/>
    <p:sldLayoutId id="2147483708" r:id="rId15"/>
    <p:sldLayoutId id="2147483716" r:id="rId16"/>
    <p:sldLayoutId id="2147483721" r:id="rId17"/>
    <p:sldLayoutId id="2147483718" r:id="rId18"/>
    <p:sldLayoutId id="2147483724" r:id="rId19"/>
    <p:sldLayoutId id="2147483709" r:id="rId20"/>
    <p:sldLayoutId id="2147483713" r:id="rId21"/>
    <p:sldLayoutId id="2147483720" r:id="rId22"/>
    <p:sldLayoutId id="2147483654" r:id="rId23"/>
    <p:sldLayoutId id="2147483655" r:id="rId24"/>
    <p:sldLayoutId id="2147483672" r:id="rId25"/>
    <p:sldLayoutId id="2147483725" r:id="rId26"/>
    <p:sldLayoutId id="2147483726" r:id="rId27"/>
    <p:sldLayoutId id="2147483727" r:id="rId2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12E640-5200-4B89-8C77-3B58BABB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7EFC7-40EF-4511-B39A-691625783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E9E7E011-2132-4827-A096-992A0C7D9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7621" y="6310314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0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12E640-5200-4B89-8C77-3B58BABB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7EFC7-40EF-4511-B39A-691625783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E9E7E011-2132-4827-A096-992A0C7D9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7621" y="6310314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C35075-668B-452D-A61F-0DCC557CF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7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EE728-1FBD-426A-8892-C784867D58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/>
              <a:t>Elwood  Community School Corporation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4D61E-5FD1-4C89-9366-DDEE42C343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2026 Fall Property Tax Analysis</a:t>
            </a:r>
          </a:p>
          <a:p>
            <a:r>
              <a:rPr lang="en-US"/>
              <a:t>February 19</a:t>
            </a:r>
            <a:r>
              <a:rPr lang="en-US" dirty="0"/>
              <a:t>, 2026</a:t>
            </a:r>
          </a:p>
        </p:txBody>
      </p:sp>
      <p:pic>
        <p:nvPicPr>
          <p:cNvPr id="6" name="Picture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79E21989-68DB-20BA-332D-3964FFC778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0" t="-1805" r="76738" b="1805"/>
          <a:stretch>
            <a:fillRect/>
          </a:stretch>
        </p:blipFill>
        <p:spPr>
          <a:xfrm>
            <a:off x="8099145" y="155032"/>
            <a:ext cx="3263026" cy="2657440"/>
          </a:xfrm>
        </p:spPr>
      </p:pic>
    </p:spTree>
    <p:extLst>
      <p:ext uri="{BB962C8B-B14F-4D97-AF65-F5344CB8AC3E}">
        <p14:creationId xmlns:p14="http://schemas.microsoft.com/office/powerpoint/2010/main" val="149535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03F62A-43FC-79BF-9C9E-D468D9343E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ctr">
            <a:normAutofit lnSpcReduction="10000"/>
          </a:bodyPr>
          <a:lstStyle/>
          <a:p>
            <a:pPr marL="17145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SEA 1 2025 contains provisions that change the tax base for local governmental units moving forward.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The deductions contained in SEA 1 phase in over the period between 2026 and 2031 (pay year).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In 2027, the de minimis business personal property exemption is increased to $2M.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Once SEA 1 is fully implemented, net assessed values are projected to increase by approximately 3.6% annually.</a:t>
            </a:r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BCA22-6FDE-9066-7DDB-5B9D67B67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075-668B-452D-A61F-0DCC557CF56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77D8A-1FF4-3B15-5D8A-0E333E9E9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Modeled Scenarios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52962D-4B72-5334-5C17-FE307EFC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 Annual Projection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F344EB-28A9-9FCD-FF62-2B339843EA24}"/>
              </a:ext>
            </a:extLst>
          </p:cNvPr>
          <p:cNvGraphicFramePr>
            <a:graphicFrameLocks noGrp="1"/>
          </p:cNvGraphicFramePr>
          <p:nvPr>
            <p:ph sz="half" idx="15"/>
          </p:nvPr>
        </p:nvGraphicFramePr>
        <p:xfrm>
          <a:off x="2347913" y="1330325"/>
          <a:ext cx="9326562" cy="487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6421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4960C78-4078-75CA-9DF1-863A9D86B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426BD5-D9A5-8737-C4BD-AE3BDE2F4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Revenue Scenarios</a:t>
            </a:r>
          </a:p>
        </p:txBody>
      </p:sp>
    </p:spTree>
    <p:extLst>
      <p:ext uri="{BB962C8B-B14F-4D97-AF65-F5344CB8AC3E}">
        <p14:creationId xmlns:p14="http://schemas.microsoft.com/office/powerpoint/2010/main" val="22375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505C3B-E697-8074-5B41-27D50DC8AE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b="1"/>
              <a:t>Circuit Breaker Loss: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1% Credit – Owner Occupied Residential (Homestead)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2% Credit – Other Residential, Agricultural 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3% Credit – Commercial and Industrial Property, Business Personal Property</a:t>
            </a:r>
          </a:p>
          <a:p>
            <a:endParaRPr lang="en-US"/>
          </a:p>
          <a:p>
            <a:r>
              <a:rPr lang="en-US" b="1"/>
              <a:t>Homestead Residential Credit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New credit for homestead residential properties equal to the lesser of 10% of the taxpayer liability or $300.  To be applied after Constitutional circuit breaker caps.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1D5FB-8BF4-E00D-B60B-061ECF79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075-668B-452D-A61F-0DCC557CF56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ECB138-E64F-6228-B730-7302AA3073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Modeled Scenarios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BB7D412-5943-6181-5768-D0D427EF7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Unfunded Credits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F3E333-B56D-A430-7A80-C5A05B7F71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Dollars in Thousands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2BA4A8-F57E-E028-9012-6B576946F229}"/>
              </a:ext>
            </a:extLst>
          </p:cNvPr>
          <p:cNvSpPr txBox="1"/>
          <p:nvPr/>
        </p:nvSpPr>
        <p:spPr>
          <a:xfrm>
            <a:off x="4080122" y="5927222"/>
            <a:ext cx="2296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+mj-lt"/>
              </a:rPr>
              <a:t>Unfunded Credits: Operations Fund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A8FFC3-47B1-22B6-423C-98D9FDBCEE39}"/>
              </a:ext>
            </a:extLst>
          </p:cNvPr>
          <p:cNvSpPr txBox="1"/>
          <p:nvPr/>
        </p:nvSpPr>
        <p:spPr>
          <a:xfrm>
            <a:off x="2824834" y="5927223"/>
            <a:ext cx="2102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+mj-lt"/>
              </a:rPr>
              <a:t>Circuit Breaker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855A43-6E83-7CE8-0A60-8CA0F534628A}"/>
              </a:ext>
            </a:extLst>
          </p:cNvPr>
          <p:cNvSpPr txBox="1"/>
          <p:nvPr/>
        </p:nvSpPr>
        <p:spPr>
          <a:xfrm>
            <a:off x="6513876" y="5927221"/>
            <a:ext cx="2296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+mj-lt"/>
              </a:rPr>
              <a:t>Unfunded Credits: Debt Service Fund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0C3239-6B4F-6443-986D-C68F093688C8}"/>
              </a:ext>
            </a:extLst>
          </p:cNvPr>
          <p:cNvSpPr txBox="1"/>
          <p:nvPr/>
        </p:nvSpPr>
        <p:spPr>
          <a:xfrm>
            <a:off x="9084790" y="5927221"/>
            <a:ext cx="2296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+mj-lt"/>
              </a:rPr>
              <a:t>Unfunded Credits: Referendum Funds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45E353-1E00-4749-CDB4-79CD8AFE39DB}"/>
              </a:ext>
            </a:extLst>
          </p:cNvPr>
          <p:cNvSpPr/>
          <p:nvPr/>
        </p:nvSpPr>
        <p:spPr>
          <a:xfrm>
            <a:off x="2692394" y="5985543"/>
            <a:ext cx="137160" cy="1371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6C8CC2-4B72-F0A2-F8F2-4F2FE6433F6D}"/>
              </a:ext>
            </a:extLst>
          </p:cNvPr>
          <p:cNvSpPr/>
          <p:nvPr/>
        </p:nvSpPr>
        <p:spPr>
          <a:xfrm>
            <a:off x="3942962" y="5981752"/>
            <a:ext cx="137160" cy="137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992C79-CCDF-6027-5F89-5BD059676E52}"/>
              </a:ext>
            </a:extLst>
          </p:cNvPr>
          <p:cNvSpPr/>
          <p:nvPr/>
        </p:nvSpPr>
        <p:spPr>
          <a:xfrm>
            <a:off x="6357549" y="5981752"/>
            <a:ext cx="137160" cy="137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0FF8A1-03D2-2439-16F9-E5EF0590AD1B}"/>
              </a:ext>
            </a:extLst>
          </p:cNvPr>
          <p:cNvSpPr/>
          <p:nvPr/>
        </p:nvSpPr>
        <p:spPr>
          <a:xfrm>
            <a:off x="8947630" y="5981751"/>
            <a:ext cx="137160" cy="1371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DCDD86-8C12-C37F-A222-9EDE6715BB17}"/>
              </a:ext>
            </a:extLst>
          </p:cNvPr>
          <p:cNvGraphicFramePr>
            <a:graphicFrameLocks noGrp="1"/>
          </p:cNvGraphicFramePr>
          <p:nvPr>
            <p:ph sz="half" idx="15"/>
          </p:nvPr>
        </p:nvGraphicFramePr>
        <p:xfrm>
          <a:off x="2347913" y="1446213"/>
          <a:ext cx="4572000" cy="438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F0DF1150-5DDF-44D7-BC40-C2B3DFAE78A1}"/>
              </a:ext>
            </a:extLst>
          </p:cNvPr>
          <p:cNvGraphicFramePr>
            <a:graphicFrameLocks noGrp="1"/>
          </p:cNvGraphicFramePr>
          <p:nvPr>
            <p:ph sz="half" idx="17"/>
          </p:nvPr>
        </p:nvGraphicFramePr>
        <p:xfrm>
          <a:off x="7105650" y="1446213"/>
          <a:ext cx="4572000" cy="438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1202F419-3613-62D1-82DB-FE2D95AAAD1F}"/>
              </a:ext>
            </a:extLst>
          </p:cNvPr>
          <p:cNvSpPr/>
          <p:nvPr/>
        </p:nvSpPr>
        <p:spPr>
          <a:xfrm>
            <a:off x="3810953" y="290945"/>
            <a:ext cx="1978862" cy="121645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PTRC impact</a:t>
            </a:r>
          </a:p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2028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DF5ECBF-9AF5-24ED-BD4B-B39474CA3877}"/>
              </a:ext>
            </a:extLst>
          </p:cNvPr>
          <p:cNvSpPr/>
          <p:nvPr/>
        </p:nvSpPr>
        <p:spPr>
          <a:xfrm>
            <a:off x="8567525" y="270001"/>
            <a:ext cx="1978862" cy="121645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PTRC impact</a:t>
            </a:r>
          </a:p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2028</a:t>
            </a:r>
          </a:p>
        </p:txBody>
      </p:sp>
    </p:spTree>
    <p:extLst>
      <p:ext uri="{BB962C8B-B14F-4D97-AF65-F5344CB8AC3E}">
        <p14:creationId xmlns:p14="http://schemas.microsoft.com/office/powerpoint/2010/main" val="174644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95353A-FEE0-0CC4-35BA-3CF006F4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075-668B-452D-A61F-0DCC557CF56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6148D-C95D-8204-FAF5-5F195C334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Modeled Scenarios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3B32B9-A3E6-5DEC-DD0D-2DD9AC5109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Debt Service is Not Protected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0" i="1"/>
              <a:t>Dollars in Thousands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43883A8-90B4-86E1-C4CD-122FF8445046}"/>
              </a:ext>
            </a:extLst>
          </p:cNvPr>
          <p:cNvGraphicFramePr>
            <a:graphicFrameLocks noGrp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1619270422"/>
              </p:ext>
            </p:extLst>
          </p:nvPr>
        </p:nvGraphicFramePr>
        <p:xfrm>
          <a:off x="4779963" y="1280160"/>
          <a:ext cx="6582826" cy="4519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515422708"/>
                    </a:ext>
                  </a:extLst>
                </a:gridCol>
                <a:gridCol w="731398">
                  <a:extLst>
                    <a:ext uri="{9D8B030D-6E8A-4147-A177-3AD203B41FA5}">
                      <a16:colId xmlns:a16="http://schemas.microsoft.com/office/drawing/2014/main" val="1064031990"/>
                    </a:ext>
                  </a:extLst>
                </a:gridCol>
                <a:gridCol w="731398">
                  <a:extLst>
                    <a:ext uri="{9D8B030D-6E8A-4147-A177-3AD203B41FA5}">
                      <a16:colId xmlns:a16="http://schemas.microsoft.com/office/drawing/2014/main" val="1859539221"/>
                    </a:ext>
                  </a:extLst>
                </a:gridCol>
                <a:gridCol w="731398">
                  <a:extLst>
                    <a:ext uri="{9D8B030D-6E8A-4147-A177-3AD203B41FA5}">
                      <a16:colId xmlns:a16="http://schemas.microsoft.com/office/drawing/2014/main" val="1854503216"/>
                    </a:ext>
                  </a:extLst>
                </a:gridCol>
                <a:gridCol w="731398">
                  <a:extLst>
                    <a:ext uri="{9D8B030D-6E8A-4147-A177-3AD203B41FA5}">
                      <a16:colId xmlns:a16="http://schemas.microsoft.com/office/drawing/2014/main" val="1948146029"/>
                    </a:ext>
                  </a:extLst>
                </a:gridCol>
                <a:gridCol w="731398">
                  <a:extLst>
                    <a:ext uri="{9D8B030D-6E8A-4147-A177-3AD203B41FA5}">
                      <a16:colId xmlns:a16="http://schemas.microsoft.com/office/drawing/2014/main" val="3251400963"/>
                    </a:ext>
                  </a:extLst>
                </a:gridCol>
                <a:gridCol w="731398">
                  <a:extLst>
                    <a:ext uri="{9D8B030D-6E8A-4147-A177-3AD203B41FA5}">
                      <a16:colId xmlns:a16="http://schemas.microsoft.com/office/drawing/2014/main" val="2973064214"/>
                    </a:ext>
                  </a:extLst>
                </a:gridCol>
                <a:gridCol w="731398">
                  <a:extLst>
                    <a:ext uri="{9D8B030D-6E8A-4147-A177-3AD203B41FA5}">
                      <a16:colId xmlns:a16="http://schemas.microsoft.com/office/drawing/2014/main" val="930845396"/>
                    </a:ext>
                  </a:extLst>
                </a:gridCol>
              </a:tblGrid>
              <a:tr h="278497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  <a:latin typeface="+mj-lt"/>
                        </a:rPr>
                        <a:t>2028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  <a:latin typeface="+mj-lt"/>
                        </a:rPr>
                        <a:t>2029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  <a:latin typeface="+mj-lt"/>
                        </a:rPr>
                        <a:t>2030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  <a:latin typeface="+mj-lt"/>
                        </a:rPr>
                        <a:t>2031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705180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j-lt"/>
                        </a:rPr>
                        <a:t>Certified Levy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25605"/>
                  </a:ext>
                </a:extLst>
              </a:tr>
              <a:tr h="1995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Debt Service</a:t>
                      </a:r>
                    </a:p>
                  </a:txBody>
                  <a:tcPr marL="11430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2,162.8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2,373.0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2,373.0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2,373.0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2,373.0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2,373.0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2,373.0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094106"/>
                  </a:ext>
                </a:extLst>
              </a:tr>
              <a:tr h="1995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Operations</a:t>
                      </a:r>
                    </a:p>
                  </a:txBody>
                  <a:tcPr marL="11430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2,134.6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2,219.9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2,308.7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2,401.1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2,497.1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2,597.0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2,700.9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253730"/>
                  </a:ext>
                </a:extLst>
              </a:tr>
              <a:tr h="1995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Unit Total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$4,297.3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$4,593.0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$4,681.8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$4,774.1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$4,870.2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$4,970.0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$5,073.9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503230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j-lt"/>
                        </a:rPr>
                        <a:t>Unfunded Credits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134146"/>
                  </a:ext>
                </a:extLst>
              </a:tr>
              <a:tr h="1995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Debt Service</a:t>
                      </a:r>
                    </a:p>
                  </a:txBody>
                  <a:tcPr marL="11430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9.7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75.5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79.5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83.5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84.1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83.9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80.5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2538"/>
                  </a:ext>
                </a:extLst>
              </a:tr>
              <a:tr h="1995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Operations</a:t>
                      </a:r>
                    </a:p>
                  </a:txBody>
                  <a:tcPr marL="11430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1,477.4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1,239.4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1,332.3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1,698.3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1,742.1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1,785.9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1,834.1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247794"/>
                  </a:ext>
                </a:extLst>
              </a:tr>
              <a:tr h="1995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Unit Total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$1,487.1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$1,314.9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$1,411.7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$1,781.8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$1,826.1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$1,869.8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$1,914.5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844226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j-lt"/>
                        </a:rPr>
                        <a:t>Net Levy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383611"/>
                  </a:ext>
                </a:extLst>
              </a:tr>
              <a:tr h="1995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Debt Service</a:t>
                      </a:r>
                    </a:p>
                  </a:txBody>
                  <a:tcPr marL="11430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2,153.1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2,297.5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2,293.6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2,289.6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2,289.0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2,289.2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2,292.6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218990"/>
                  </a:ext>
                </a:extLst>
              </a:tr>
              <a:tr h="1995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Operations</a:t>
                      </a:r>
                    </a:p>
                  </a:txBody>
                  <a:tcPr marL="11430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657.2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980.5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976.5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702.7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755.0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811.1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866.8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70391"/>
                  </a:ext>
                </a:extLst>
              </a:tr>
              <a:tr h="1995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Unit Total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$2,810.3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$3,278.1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$3,270.1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$2,992.3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$3,044.0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$3,100.3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$3,159.4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425290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j-lt"/>
                        </a:rPr>
                        <a:t>Tax Rates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457149"/>
                  </a:ext>
                </a:extLst>
              </a:tr>
              <a:tr h="1995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Debt Service</a:t>
                      </a:r>
                    </a:p>
                  </a:txBody>
                  <a:tcPr marL="11430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0.6975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0.6974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0.7177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0.7110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0.7056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0.7032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0.7028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836032"/>
                  </a:ext>
                </a:extLst>
              </a:tr>
              <a:tr h="1995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Operations</a:t>
                      </a:r>
                    </a:p>
                  </a:txBody>
                  <a:tcPr marL="11430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0.6884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0.6524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0.6982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0.7194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0.7424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0.7696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0.7998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751128"/>
                  </a:ext>
                </a:extLst>
              </a:tr>
              <a:tr h="1995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Unit Total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$1.3859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$1.3498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$1.4159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$1.4304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$1.4480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$1.4728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$1.5026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634603"/>
                  </a:ext>
                </a:extLst>
              </a:tr>
              <a:tr h="1995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4037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Unfunded Credits (%)</a:t>
                      </a:r>
                    </a:p>
                  </a:txBody>
                  <a:tcPr marL="4572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118738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Operations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69.2%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55.8%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57.7%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70.7%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69.8%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68.8%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67.9%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221705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34.6%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28.6%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30.2%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37.3%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37.5%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37.6%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37.7%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609186"/>
                  </a:ext>
                </a:extLst>
              </a:tr>
            </a:tbl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99DF53-E8DC-F4FE-F5E2-C51BE1B69B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8160" y="1246482"/>
            <a:ext cx="3749040" cy="1371600"/>
          </a:xfrm>
        </p:spPr>
        <p:txBody>
          <a:bodyPr anchor="ctr">
            <a:normAutofit/>
          </a:bodyPr>
          <a:lstStyle/>
          <a:p>
            <a:r>
              <a:rPr lang="en-US" sz="1050" dirty="0">
                <a:latin typeface="+mj-lt"/>
              </a:rPr>
              <a:t>2026 Debt Service Certified Levy is held constant for all future years</a:t>
            </a:r>
          </a:p>
          <a:p>
            <a:r>
              <a:rPr lang="en-US" sz="1050" dirty="0">
                <a:latin typeface="+mj-lt"/>
              </a:rPr>
              <a:t>SEA 1-2025 </a:t>
            </a:r>
            <a:r>
              <a:rPr lang="en-US" sz="1050" dirty="0"/>
              <a:t>provisions included</a:t>
            </a:r>
            <a:endParaRPr lang="en-US" sz="1050" dirty="0">
              <a:latin typeface="+mj-lt"/>
            </a:endParaRPr>
          </a:p>
          <a:p>
            <a:r>
              <a:rPr lang="en-US" sz="1050" dirty="0">
                <a:latin typeface="+mj-lt"/>
              </a:rPr>
              <a:t>MLGQ held at 4% annually</a:t>
            </a:r>
          </a:p>
          <a:p>
            <a:r>
              <a:rPr lang="en-US" sz="1050" dirty="0">
                <a:latin typeface="+mj-lt"/>
              </a:rPr>
              <a:t>Debt Service is </a:t>
            </a:r>
            <a:r>
              <a:rPr lang="en-US" sz="1050" u="sng" dirty="0">
                <a:latin typeface="+mj-lt"/>
              </a:rPr>
              <a:t>NOT</a:t>
            </a:r>
            <a:r>
              <a:rPr lang="en-US" sz="1050" dirty="0">
                <a:latin typeface="+mj-lt"/>
              </a:rPr>
              <a:t> protected</a:t>
            </a:r>
          </a:p>
          <a:p>
            <a:r>
              <a:rPr lang="en-US" sz="1050" dirty="0">
                <a:latin typeface="+mj-lt"/>
              </a:rPr>
              <a:t>LIT PTRC expires in 2028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55C2E72-A26C-45E2-926D-02D833D87AF7}"/>
              </a:ext>
            </a:extLst>
          </p:cNvPr>
          <p:cNvGraphicFramePr>
            <a:graphicFrameLocks noGrp="1"/>
          </p:cNvGraphicFramePr>
          <p:nvPr>
            <p:ph sz="quarter" idx="23"/>
          </p:nvPr>
        </p:nvGraphicFramePr>
        <p:xfrm>
          <a:off x="334963" y="2770505"/>
          <a:ext cx="41148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rrow: Down 3">
            <a:extLst>
              <a:ext uri="{FF2B5EF4-FFF2-40B4-BE49-F238E27FC236}">
                <a16:creationId xmlns:a16="http://schemas.microsoft.com/office/drawing/2014/main" id="{561A034C-D0E1-7848-6F66-5F2B46D2FF10}"/>
              </a:ext>
            </a:extLst>
          </p:cNvPr>
          <p:cNvSpPr/>
          <p:nvPr/>
        </p:nvSpPr>
        <p:spPr>
          <a:xfrm>
            <a:off x="7967316" y="97076"/>
            <a:ext cx="1721167" cy="112259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PTRC impact</a:t>
            </a:r>
          </a:p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2028</a:t>
            </a:r>
          </a:p>
        </p:txBody>
      </p:sp>
    </p:spTree>
    <p:extLst>
      <p:ext uri="{BB962C8B-B14F-4D97-AF65-F5344CB8AC3E}">
        <p14:creationId xmlns:p14="http://schemas.microsoft.com/office/powerpoint/2010/main" val="240229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F4CF6AB-4ECC-4C4B-8E23-0B64881BBDC0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3140858110"/>
              </p:ext>
            </p:extLst>
          </p:nvPr>
        </p:nvGraphicFramePr>
        <p:xfrm>
          <a:off x="473075" y="1430338"/>
          <a:ext cx="7178675" cy="474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DB575-6D1D-14F0-9F61-C01C641DD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075-668B-452D-A61F-0DCC557CF56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06C17-A689-8671-95C7-185C60E5F7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Modeled Scenarios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AF4F9-D7C8-31F1-9A9F-26C0E67CE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 Impact on Median Homestead Taxpayer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AF4779-0392-9E90-47EC-57FC1DAC2A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Elwood City – Pipe Cr Township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3A567D0-F476-010B-0680-AD34AD4E4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319157"/>
              </p:ext>
            </p:extLst>
          </p:nvPr>
        </p:nvGraphicFramePr>
        <p:xfrm>
          <a:off x="7772952" y="2024436"/>
          <a:ext cx="41148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2584468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352423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0977505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4032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  <a:latin typeface="+mj-lt"/>
                        </a:rPr>
                        <a:t>Median Homestead GAV</a:t>
                      </a:r>
                    </a:p>
                  </a:txBody>
                  <a:tcPr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74,800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83,800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8504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  <a:latin typeface="+mj-lt"/>
                        </a:rPr>
                        <a:t>Standard Deduction</a:t>
                      </a:r>
                    </a:p>
                  </a:txBody>
                  <a:tcPr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44,880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48,000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1318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  <a:latin typeface="+mj-lt"/>
                        </a:rPr>
                        <a:t>Supplemental Deduction</a:t>
                      </a:r>
                    </a:p>
                  </a:txBody>
                  <a:tcPr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11,220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14,320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8392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50" b="1">
                          <a:solidFill>
                            <a:schemeClr val="tx1"/>
                          </a:solidFill>
                          <a:latin typeface="+mj-lt"/>
                        </a:rPr>
                        <a:t>Net Assessed Value</a:t>
                      </a:r>
                    </a:p>
                  </a:txBody>
                  <a:tcPr marL="4572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$18,700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$21,480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5500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050" b="1">
                          <a:solidFill>
                            <a:schemeClr val="tx1"/>
                          </a:solidFill>
                          <a:latin typeface="+mj-lt"/>
                        </a:rPr>
                        <a:t>Tax Rate</a:t>
                      </a:r>
                    </a:p>
                  </a:txBody>
                  <a:tcPr marL="4572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114300" marT="381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114300" marT="381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8928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50" b="0">
                          <a:solidFill>
                            <a:schemeClr val="tx1"/>
                          </a:solidFill>
                          <a:latin typeface="+mj-lt"/>
                        </a:rPr>
                        <a:t>Eligible Rate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4.9687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4.7044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47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+mj-lt"/>
                        </a:rPr>
                        <a:t>LIT Rate</a:t>
                      </a:r>
                    </a:p>
                  </a:txBody>
                  <a:tcPr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0.0826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0.0837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7777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050" b="1">
                          <a:solidFill>
                            <a:schemeClr val="tx1"/>
                          </a:solidFill>
                          <a:latin typeface="+mj-lt"/>
                        </a:rPr>
                        <a:t>Tax Liability</a:t>
                      </a:r>
                    </a:p>
                  </a:txBody>
                  <a:tcPr marL="4572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3810" marR="114300" marT="381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3810" marR="114300" marT="381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4675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  <a:latin typeface="+mj-lt"/>
                        </a:rPr>
                        <a:t>Eligible Tax Liability</a:t>
                      </a:r>
                    </a:p>
                  </a:txBody>
                  <a:tcPr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929.15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1,010.51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042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+mj-lt"/>
                        </a:rPr>
                        <a:t>LIT Property Tax Replacement Credit</a:t>
                      </a:r>
                    </a:p>
                  </a:txBody>
                  <a:tcPr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-76.71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-84.58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618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  <a:latin typeface="+mj-lt"/>
                        </a:rPr>
                        <a:t>Circuit Breaker</a:t>
                      </a:r>
                    </a:p>
                  </a:txBody>
                  <a:tcPr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-104.43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-87.92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552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+mj-lt"/>
                        </a:rPr>
                        <a:t>Post CB Credit</a:t>
                      </a:r>
                    </a:p>
                  </a:txBody>
                  <a:tcPr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0.00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-83.80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8739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50" b="1">
                          <a:solidFill>
                            <a:schemeClr val="tx1"/>
                          </a:solidFill>
                          <a:latin typeface="+mj-lt"/>
                        </a:rPr>
                        <a:t>Net Liability</a:t>
                      </a:r>
                    </a:p>
                  </a:txBody>
                  <a:tcPr marL="4572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$748.00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$754.20</a:t>
                      </a:r>
                    </a:p>
                  </a:txBody>
                  <a:tcPr marL="0" marR="11430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4584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16105B4-6A80-04DB-6035-B057770B2285}"/>
              </a:ext>
            </a:extLst>
          </p:cNvPr>
          <p:cNvSpPr txBox="1"/>
          <p:nvPr/>
        </p:nvSpPr>
        <p:spPr>
          <a:xfrm>
            <a:off x="4705235" y="5511591"/>
            <a:ext cx="2781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Includes GAV growth</a:t>
            </a:r>
          </a:p>
        </p:txBody>
      </p:sp>
    </p:spTree>
    <p:extLst>
      <p:ext uri="{BB962C8B-B14F-4D97-AF65-F5344CB8AC3E}">
        <p14:creationId xmlns:p14="http://schemas.microsoft.com/office/powerpoint/2010/main" val="96982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C900F-B1CC-58B1-50E1-1C0E0EFAC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5AB20C2-7FB6-BD14-60D4-00ABA41F69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254E43-866A-F89F-57D9-5A3404F48E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Cash Flows</a:t>
            </a:r>
          </a:p>
        </p:txBody>
      </p:sp>
    </p:spTree>
    <p:extLst>
      <p:ext uri="{BB962C8B-B14F-4D97-AF65-F5344CB8AC3E}">
        <p14:creationId xmlns:p14="http://schemas.microsoft.com/office/powerpoint/2010/main" val="3297009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70399-7FDC-8922-5D5A-FBB845D0D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4C0A4-6B36-12BF-1F41-CA1B4F75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075-668B-452D-A61F-0DCC557CF56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A059E-B281-9CDF-EA80-D82CC9308A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Cash Flows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B3DF7B4-DDB9-8736-6BDF-1C3AA021F36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7621" y="1269841"/>
            <a:ext cx="2651760" cy="5111496"/>
          </a:xfrm>
        </p:spPr>
        <p:txBody>
          <a:bodyPr anchor="t"/>
          <a:lstStyle/>
          <a:p>
            <a:pPr marL="0" indent="0">
              <a:buNone/>
            </a:pPr>
            <a:r>
              <a:rPr lang="en-US" sz="1400" b="1" dirty="0"/>
              <a:t>Assumptions</a:t>
            </a:r>
          </a:p>
          <a:p>
            <a:pPr marL="0" indent="0">
              <a:buNone/>
            </a:pPr>
            <a:r>
              <a:rPr lang="en-US" b="1" u="sng" dirty="0"/>
              <a:t>Revenues</a:t>
            </a:r>
          </a:p>
          <a:p>
            <a:r>
              <a:rPr lang="en-US" dirty="0"/>
              <a:t>Education Fund</a:t>
            </a:r>
          </a:p>
          <a:p>
            <a:pPr lvl="1"/>
            <a:r>
              <a:rPr lang="en-US" dirty="0"/>
              <a:t>1.5% State Tuition increase annually</a:t>
            </a:r>
          </a:p>
          <a:p>
            <a:r>
              <a:rPr lang="en-US" dirty="0"/>
              <a:t>Operations Fund</a:t>
            </a:r>
          </a:p>
          <a:p>
            <a:pPr lvl="1"/>
            <a:r>
              <a:rPr lang="en-US" dirty="0"/>
              <a:t>Fixed Debt Levy Scenario</a:t>
            </a:r>
          </a:p>
          <a:p>
            <a:pPr lvl="1"/>
            <a:r>
              <a:rPr lang="en-US" dirty="0"/>
              <a:t>Assumes Debt Service Fund </a:t>
            </a:r>
            <a:r>
              <a:rPr lang="en-US" b="1" dirty="0"/>
              <a:t>is not protected</a:t>
            </a:r>
            <a:r>
              <a:rPr lang="en-US" dirty="0"/>
              <a:t> from the new 10%/$300 Homestead Credit starting in 2027 (If protected additional decrease in cash balance of $75K annually)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Expenditures</a:t>
            </a:r>
          </a:p>
          <a:p>
            <a:r>
              <a:rPr lang="en-US" dirty="0"/>
              <a:t>2% Salary &amp; Benefit increases</a:t>
            </a:r>
          </a:p>
          <a:p>
            <a:r>
              <a:rPr lang="en-US" dirty="0"/>
              <a:t>3-5% Utilities &amp; Other expenditures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29D2BF-D188-47D4-5B7E-7E2CDCCB0B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Baseline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EC89F0-947B-F1F1-0FC5-28D80F1E2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88707"/>
              </p:ext>
            </p:extLst>
          </p:nvPr>
        </p:nvGraphicFramePr>
        <p:xfrm>
          <a:off x="3170965" y="1005840"/>
          <a:ext cx="8778240" cy="322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83578667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2077443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6826776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4390198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69963989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9304703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434632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14527106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7265135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0160486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7205300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b="0" i="1" dirty="0">
                          <a:solidFill>
                            <a:schemeClr val="tx1"/>
                          </a:solidFill>
                          <a:latin typeface="+mj-lt"/>
                        </a:rPr>
                        <a:t>Dollars in Thousands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</a:rPr>
                        <a:t>2024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</a:rPr>
                        <a:t>Actual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</a:p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Actual</a:t>
                      </a:r>
                      <a:endParaRPr lang="en-US" sz="9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</a:p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Projected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</a:p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Projected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2028 Projected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2029</a:t>
                      </a:r>
                    </a:p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Projected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</a:rPr>
                        <a:t>2030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</a:rPr>
                        <a:t>Projected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2031</a:t>
                      </a:r>
                    </a:p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Projected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2032</a:t>
                      </a:r>
                    </a:p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Projected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</a:rPr>
                        <a:t>2033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</a:rPr>
                        <a:t>Projected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38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1713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chemeClr val="tx1"/>
                          </a:solidFill>
                          <a:latin typeface="+mj-lt"/>
                        </a:rPr>
                        <a:t>Beginning Cash Balance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4,630.7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4,482.4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3,202.9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1,427.5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(596.1)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(3,061.2)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(5,695.9)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(8,504.7)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(11,494.5)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(14,661.5)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076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b="1" u="sng">
                          <a:solidFill>
                            <a:schemeClr val="tx1"/>
                          </a:solidFill>
                          <a:latin typeface="+mj-lt"/>
                        </a:rPr>
                        <a:t>Receipts</a:t>
                      </a:r>
                    </a:p>
                  </a:txBody>
                  <a:tcPr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233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</a:rPr>
                        <a:t>Revenues</a:t>
                      </a:r>
                    </a:p>
                  </a:txBody>
                  <a:tcPr marL="1828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14,874.4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16,037.0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16,656.7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16,815.1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16,791.7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17,050.6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17,315.7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17,585.1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17,869.6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18,161.4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2626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</a:rPr>
                        <a:t>Transfer In</a:t>
                      </a:r>
                    </a:p>
                  </a:txBody>
                  <a:tcPr marL="1828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2,574.3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2,798.7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1,370.0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1,388.0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1,407.0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1,427.0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1,447.0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1,467.0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1,488.0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1,509.0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0254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chemeClr val="tx1"/>
                          </a:solidFill>
                          <a:latin typeface="+mj-lt"/>
                        </a:rPr>
                        <a:t>Total Cash Inflow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17,448.7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18,835.6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18,026.7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18,203.1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18,198.7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18,477.6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18,762.7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19,052.1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19,357.6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19,670.4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4286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b="1" u="sng">
                          <a:solidFill>
                            <a:schemeClr val="tx1"/>
                          </a:solidFill>
                          <a:latin typeface="+mj-lt"/>
                        </a:rPr>
                        <a:t>Expenses</a:t>
                      </a:r>
                    </a:p>
                  </a:txBody>
                  <a:tcPr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4227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</a:rPr>
                        <a:t>Expenditures</a:t>
                      </a:r>
                    </a:p>
                  </a:txBody>
                  <a:tcPr marL="1828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(15,471.4)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(17,515.1)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(18,432.1)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(18,838.7)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(19,256.8)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(19,685.3)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(20,124.5)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(20,574.9)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(21,036.7)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(21,510.2)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6126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Transfer Out</a:t>
                      </a:r>
                    </a:p>
                  </a:txBody>
                  <a:tcPr marL="1828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(2,125.6)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(2,600.0)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(1,370.0)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(1,388.0)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(1,407.0)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(1,427.0)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(1,447.0)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(1,467.0)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(1,488.0)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(1,509.0)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1327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chemeClr val="tx1"/>
                          </a:solidFill>
                          <a:latin typeface="+mj-lt"/>
                        </a:rPr>
                        <a:t>Total Cash Outflow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(17,597.0)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(20,115.1)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(19,802.1)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(20,226.7)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(20,663.8)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(21,112.3)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(21,571.5)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(22,041.9)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(22,524.7)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(23,019.2)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51490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8329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chemeClr val="tx1"/>
                          </a:solidFill>
                          <a:latin typeface="+mj-lt"/>
                        </a:rPr>
                        <a:t>Surplus (Deficit)</a:t>
                      </a:r>
                    </a:p>
                  </a:txBody>
                  <a:tcPr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(148.3)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(1,279.5)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(1,775.4)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(2,023.6)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(2,465.1)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(2,634.7)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(2,808.8)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(2,989.8)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(3,167.0)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(3,348.8)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9318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chemeClr val="tx1"/>
                          </a:solidFill>
                          <a:latin typeface="+mj-lt"/>
                        </a:rPr>
                        <a:t>Ending Cash Balance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4,482.4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3,202.9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1,427.5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(596.1)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(3,061.2)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(5,695.9)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(8,504.7)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(11,494.5)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(14,661.5)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(18,010.3)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3445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1974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chemeClr val="tx1"/>
                          </a:solidFill>
                          <a:latin typeface="+mj-lt"/>
                        </a:rPr>
                        <a:t>Ending Cash Balance + Rainy Day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4,945.6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3,574.1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1,798.7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(224.9)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(2,690.0)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(5,324.7)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(8,133.5)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(11,123.3)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(14,290.3)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(17,639.1)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355736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83452A8-2374-6632-0F4D-AB86EC6F11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14387"/>
              </p:ext>
            </p:extLst>
          </p:nvPr>
        </p:nvGraphicFramePr>
        <p:xfrm>
          <a:off x="3840480" y="4279392"/>
          <a:ext cx="6894195" cy="210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194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C48C5-B0F5-8360-2D46-CA3B0D133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financial option&#10;&#10;AI-generated content may be incorrect.">
            <a:extLst>
              <a:ext uri="{FF2B5EF4-FFF2-40B4-BE49-F238E27FC236}">
                <a16:creationId xmlns:a16="http://schemas.microsoft.com/office/drawing/2014/main" id="{6D2C9D3D-769E-4301-DC2E-B9EDE8804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9" y="655782"/>
            <a:ext cx="11121180" cy="6155167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12F03193-E85C-E158-646D-2FCBEA86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1C35075-668B-452D-A61F-0DCC557CF564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1DA94-331C-51A5-4D83-A18E861E8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19ADA-52BE-2552-DBD9-91E3AA7EC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075-668B-452D-A61F-0DCC557CF56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E87CF-6DD2-920F-6EB4-2844398E4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Cash Flows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2B27BA4-45CC-4CFC-BE8B-980909AF45D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7621" y="1269841"/>
            <a:ext cx="2651760" cy="5111496"/>
          </a:xfrm>
        </p:spPr>
        <p:txBody>
          <a:bodyPr anchor="t"/>
          <a:lstStyle/>
          <a:p>
            <a:pPr marL="0" indent="0">
              <a:buNone/>
            </a:pPr>
            <a:r>
              <a:rPr lang="en-US" sz="1400" b="1" dirty="0"/>
              <a:t>Assumptions</a:t>
            </a:r>
          </a:p>
          <a:p>
            <a:pPr marL="0" indent="0">
              <a:buNone/>
            </a:pPr>
            <a:r>
              <a:rPr lang="en-US" b="1" u="sng" dirty="0"/>
              <a:t>Revenues</a:t>
            </a:r>
          </a:p>
          <a:p>
            <a:r>
              <a:rPr lang="en-US" dirty="0"/>
              <a:t>Education Fund</a:t>
            </a:r>
          </a:p>
          <a:p>
            <a:pPr lvl="1"/>
            <a:r>
              <a:rPr lang="en-US" dirty="0"/>
              <a:t>1.5% State Tuition increase annually</a:t>
            </a:r>
          </a:p>
          <a:p>
            <a:r>
              <a:rPr lang="en-US" dirty="0"/>
              <a:t>Operations Fund</a:t>
            </a:r>
          </a:p>
          <a:p>
            <a:pPr lvl="1"/>
            <a:r>
              <a:rPr lang="en-US" dirty="0"/>
              <a:t>Fixed Debt Levy Scenario</a:t>
            </a:r>
          </a:p>
          <a:p>
            <a:pPr lvl="1"/>
            <a:r>
              <a:rPr lang="en-US" dirty="0"/>
              <a:t>Assumes Debt Service Fund </a:t>
            </a:r>
            <a:r>
              <a:rPr lang="en-US" b="1" dirty="0"/>
              <a:t>is not protected</a:t>
            </a:r>
            <a:r>
              <a:rPr lang="en-US" dirty="0"/>
              <a:t> from the new 10%/$300 Homestead Credit starting in 2027 (If protected additional decrease in cash balance of $75K annually)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Expenditures</a:t>
            </a:r>
          </a:p>
          <a:p>
            <a:r>
              <a:rPr lang="en-US" dirty="0"/>
              <a:t>$400K reduction in non-teacher positions in SY2027</a:t>
            </a:r>
          </a:p>
          <a:p>
            <a:r>
              <a:rPr lang="en-US" dirty="0"/>
              <a:t>2% Salary &amp; Benefit increases</a:t>
            </a:r>
          </a:p>
          <a:p>
            <a:r>
              <a:rPr lang="en-US" dirty="0"/>
              <a:t>3-5% Utilities &amp; Other expenditures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5B06EC-DD27-6622-EF5A-F72FB1A1E8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Baseline with Cuts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2305EA-16C9-80E9-9AC3-A929A9730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46246"/>
              </p:ext>
            </p:extLst>
          </p:nvPr>
        </p:nvGraphicFramePr>
        <p:xfrm>
          <a:off x="3170965" y="1005840"/>
          <a:ext cx="8778240" cy="322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83578667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2077443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6826776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4390198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69963989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9304703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434632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14527106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7265135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0160486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7205300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b="0" i="1" dirty="0">
                          <a:solidFill>
                            <a:schemeClr val="tx1"/>
                          </a:solidFill>
                          <a:latin typeface="+mj-lt"/>
                        </a:rPr>
                        <a:t>Dollars in Thousands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</a:rPr>
                        <a:t>2024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</a:rPr>
                        <a:t>Actual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2025</a:t>
                      </a:r>
                    </a:p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Actual</a:t>
                      </a:r>
                      <a:endParaRPr lang="en-US" sz="9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2026</a:t>
                      </a:r>
                    </a:p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Projected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2027</a:t>
                      </a:r>
                    </a:p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Projected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2028 Projected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2029</a:t>
                      </a:r>
                    </a:p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Projected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</a:rPr>
                        <a:t>2030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</a:rPr>
                        <a:t>Projected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2031</a:t>
                      </a:r>
                    </a:p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Projected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2032</a:t>
                      </a:r>
                    </a:p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Projected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</a:rPr>
                        <a:t>2033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</a:rPr>
                        <a:t>Projected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38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1713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chemeClr val="tx1"/>
                          </a:solidFill>
                          <a:latin typeface="+mj-lt"/>
                        </a:rPr>
                        <a:t>Beginning Cash Balance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4,630.7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4,482.4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3,202.9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1,649.1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77.6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(1,926.2)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(4,090.5)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(6,419.5)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(8,919.9)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(11,587.7)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076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b="1" u="sng">
                          <a:solidFill>
                            <a:schemeClr val="tx1"/>
                          </a:solidFill>
                          <a:latin typeface="+mj-lt"/>
                        </a:rPr>
                        <a:t>Receipts</a:t>
                      </a:r>
                    </a:p>
                  </a:txBody>
                  <a:tcPr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233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Revenues</a:t>
                      </a:r>
                    </a:p>
                  </a:txBody>
                  <a:tcPr marL="1828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14,874.4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16,037.0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16,656.7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16,815.1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16,791.7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17,050.6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17,315.7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17,585.1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17,869.6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18,161.4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2626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Transfer In</a:t>
                      </a:r>
                    </a:p>
                  </a:txBody>
                  <a:tcPr marL="1828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2,574.3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2,798.7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1,370.0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1,388.0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1,407.0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1,427.0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1,447.0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1,467.0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1,488.0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1,509.0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0254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chemeClr val="tx1"/>
                          </a:solidFill>
                          <a:latin typeface="+mj-lt"/>
                        </a:rPr>
                        <a:t>Total Cash Inflow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17,448.7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18,835.6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18,026.7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18,203.1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18,198.7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18,477.6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18,762.7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19,052.1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19,357.6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19,670.4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4286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b="1" u="sng">
                          <a:solidFill>
                            <a:schemeClr val="tx1"/>
                          </a:solidFill>
                          <a:latin typeface="+mj-lt"/>
                        </a:rPr>
                        <a:t>Expenses</a:t>
                      </a:r>
                    </a:p>
                  </a:txBody>
                  <a:tcPr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4227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</a:rPr>
                        <a:t>Expenditures</a:t>
                      </a:r>
                    </a:p>
                  </a:txBody>
                  <a:tcPr marL="1828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(15,471.4)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(17,515.1)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(18,210.5)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(18,386.6)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(18,795.6)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(19,214.9)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(19,644.7)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(20,085.5)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(20,537.5)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(21,001.0)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6126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/>
                          </a:solidFill>
                          <a:latin typeface="+mj-lt"/>
                        </a:rPr>
                        <a:t>Transfer Out</a:t>
                      </a:r>
                    </a:p>
                  </a:txBody>
                  <a:tcPr marL="1828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(2,125.6)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(2,600.0)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(1,370.0)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(1,388.0)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(1,407.0)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(1,427.0)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(1,447.0)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(1,467.0)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(1,488.0)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(1,509.0)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1327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chemeClr val="tx1"/>
                          </a:solidFill>
                          <a:latin typeface="+mj-lt"/>
                        </a:rPr>
                        <a:t>Total Cash Outflow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(17,597.0)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(20,115.1)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(19,580.5)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(19,774.6)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(20,202.6)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(20,641.9)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(21,091.7)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(21,552.5)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(22,025.5)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(22,510.0)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51490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8329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chemeClr val="tx1"/>
                          </a:solidFill>
                          <a:latin typeface="+mj-lt"/>
                        </a:rPr>
                        <a:t>Surplus (Deficit)</a:t>
                      </a:r>
                    </a:p>
                  </a:txBody>
                  <a:tcPr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(148.3)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(1,279.5)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(1,553.8)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(1,571.4)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(2,003.9)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(2,164.3)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(2,329.0)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(2,500.4)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(2,667.8)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(2,839.6)</a:t>
                      </a:r>
                    </a:p>
                  </a:txBody>
                  <a:tcPr marL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9318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chemeClr val="tx1"/>
                          </a:solidFill>
                          <a:latin typeface="+mj-lt"/>
                        </a:rPr>
                        <a:t>Ending Cash Balance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4,482.4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3,202.9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1,649.1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77.6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(1,926.2)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(4,090.5)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(6,419.5)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(8,919.9)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(11,587.7)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(14,427.3)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3445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1974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chemeClr val="tx1"/>
                          </a:solidFill>
                          <a:latin typeface="+mj-lt"/>
                        </a:rPr>
                        <a:t>Ending Cash Balance + Rainy Day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4,945.6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3,574.1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2,020.3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448.8 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(1,555.0)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(3,719.3)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(6,048.3)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(8,548.7)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(11,216.5)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(14,056.1)</a:t>
                      </a:r>
                    </a:p>
                  </a:txBody>
                  <a:tcPr marL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355736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83452A8-2374-6632-0F4D-AB86EC6F11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997584"/>
              </p:ext>
            </p:extLst>
          </p:nvPr>
        </p:nvGraphicFramePr>
        <p:xfrm>
          <a:off x="3840480" y="4279392"/>
          <a:ext cx="6894195" cy="210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2582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3EA25-4D02-6972-ADFE-CBA0418CD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1E026-13D1-6135-82F0-82013818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History (SY)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BF61DD8-BB01-3C35-A4EA-BA3B08DF928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982123" y="1657481"/>
          <a:ext cx="987552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89149019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74299665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0608704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5574809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35689850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84806367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86465217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68380922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4062933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2023 to 2025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6026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8793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Expenditures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4210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Salaries</a:t>
                      </a:r>
                    </a:p>
                  </a:txBody>
                  <a:tcPr marL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6,743.1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7,338.2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8,330.0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8,977.2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9,706.9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1,376.9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16.5%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475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Benefits</a:t>
                      </a:r>
                    </a:p>
                  </a:txBody>
                  <a:tcPr marL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2,727.5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2,901.0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3,211.3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3,440.5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3,906.6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695.3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21.7%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5423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Purchased Services</a:t>
                      </a:r>
                    </a:p>
                  </a:txBody>
                  <a:tcPr marL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269.2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280.7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274.6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887.4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524.6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250.0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91.0%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00956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Supplies &amp; Technology</a:t>
                      </a:r>
                    </a:p>
                  </a:txBody>
                  <a:tcPr marL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206.9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235.5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182.2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243.4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510.1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327.9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180.0%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8904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Utilities</a:t>
                      </a:r>
                    </a:p>
                  </a:txBody>
                  <a:tcPr marL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534.4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337.6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384.8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402.0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370.5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(14.2)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-3.7%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8905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Insurance</a:t>
                      </a:r>
                    </a:p>
                  </a:txBody>
                  <a:tcPr marL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191.6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224.4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252.9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337.6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337.3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84.4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33.4%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5004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441.9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512.9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1,261.4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1,446.2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1,131.5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(129.9)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-10.3%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3697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 Expenditures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11,114.5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11,830.3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13,897.2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15,734.3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16,487.6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2,590.4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18.6%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89255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 Revenues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11,784.4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12,485.5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14,169.9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15,343.1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14,961.5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791.6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5.6%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106397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8C922-FD95-DFAF-8038-E08D95D4ED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E22DD-F358-7BBC-CFAC-FF364022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075-668B-452D-A61F-0DCC557CF56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EFA442-2CDC-E8F6-3CA5-490363F860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Education &amp; Operations Fund; Dollars in Thousands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F1EB17-AE1D-2B37-D671-15494982642C}"/>
              </a:ext>
            </a:extLst>
          </p:cNvPr>
          <p:cNvSpPr/>
          <p:nvPr/>
        </p:nvSpPr>
        <p:spPr>
          <a:xfrm>
            <a:off x="5138297" y="1516577"/>
            <a:ext cx="1027522" cy="37573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4617F2-1DFC-E790-186C-3E747D83C495}"/>
              </a:ext>
            </a:extLst>
          </p:cNvPr>
          <p:cNvSpPr/>
          <p:nvPr/>
        </p:nvSpPr>
        <p:spPr>
          <a:xfrm>
            <a:off x="7327798" y="1516577"/>
            <a:ext cx="1027522" cy="37573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661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EA96C-464D-203B-4776-C45297F42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F9D308-C0F9-EA89-AF42-B14788ED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075-668B-452D-A61F-0DCC557CF56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D8DBF-221C-1DEE-6E3F-A0BAA2846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Assumptions &amp; Methodology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573058-6503-E1F1-CBED-A7B474DB85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7621" y="721035"/>
            <a:ext cx="8346883" cy="361950"/>
          </a:xfrm>
        </p:spPr>
        <p:txBody>
          <a:bodyPr/>
          <a:lstStyle/>
          <a:p>
            <a:pPr marL="0" indent="0">
              <a:buNone/>
            </a:pPr>
            <a:r>
              <a:rPr lang="en-US" sz="1600"/>
              <a:t>Overview of SEA-1 Changes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B6A0BCF-7F45-CEE9-8DB1-93DA292EB6D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8137" y="1102514"/>
            <a:ext cx="11265452" cy="4990226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365760" indent="-274320">
              <a:lnSpc>
                <a:spcPct val="100000"/>
              </a:lnSpc>
              <a:spcBef>
                <a:spcPts val="600"/>
              </a:spcBef>
            </a:pPr>
            <a:r>
              <a:rPr lang="en-US" sz="1400" b="1">
                <a:solidFill>
                  <a:schemeClr val="accent1">
                    <a:lumMod val="75000"/>
                  </a:schemeClr>
                </a:solidFill>
              </a:rPr>
              <a:t>Homestead Deductions</a:t>
            </a:r>
          </a:p>
          <a:p>
            <a:pPr marL="365760" indent="-27432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/>
              <a:t>	Increased from 37% of assessed value in 2025, phased in over time, to </a:t>
            </a:r>
            <a:r>
              <a:rPr lang="en-US" sz="1400" b="1"/>
              <a:t>67% </a:t>
            </a:r>
            <a:r>
              <a:rPr lang="en-US" sz="1400"/>
              <a:t>of assessed value for taxes due in 2031. Standard deduction is phased out by 2031.</a:t>
            </a:r>
          </a:p>
          <a:p>
            <a:pPr marL="365760" indent="-274320">
              <a:lnSpc>
                <a:spcPct val="100000"/>
              </a:lnSpc>
              <a:spcBef>
                <a:spcPts val="600"/>
              </a:spcBef>
            </a:pPr>
            <a:r>
              <a:rPr lang="en-US" sz="1400" b="1">
                <a:solidFill>
                  <a:schemeClr val="accent1">
                    <a:lumMod val="75000"/>
                  </a:schemeClr>
                </a:solidFill>
              </a:rPr>
              <a:t>2% Cap Tax Class Deductions</a:t>
            </a:r>
          </a:p>
          <a:p>
            <a:pPr marL="365760" indent="-27432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/>
              <a:t>	New deduction for non-homestead residential (2% circuit breaker class such as </a:t>
            </a:r>
            <a:r>
              <a:rPr lang="en-US" sz="1400" b="1"/>
              <a:t>apartments, long-term care facilities and agriculture</a:t>
            </a:r>
            <a:r>
              <a:rPr lang="en-US" sz="1400"/>
              <a:t>), phasing in each year to </a:t>
            </a:r>
            <a:r>
              <a:rPr lang="en-US" sz="1400" b="1"/>
              <a:t>33%</a:t>
            </a:r>
            <a:r>
              <a:rPr lang="en-US" sz="1400"/>
              <a:t> by 2031</a:t>
            </a:r>
          </a:p>
          <a:p>
            <a:pPr marL="365760" indent="-274320">
              <a:lnSpc>
                <a:spcPct val="100000"/>
              </a:lnSpc>
              <a:spcBef>
                <a:spcPts val="600"/>
              </a:spcBef>
            </a:pPr>
            <a:r>
              <a:rPr lang="en-US" sz="1400" b="1">
                <a:solidFill>
                  <a:schemeClr val="accent1">
                    <a:lumMod val="75000"/>
                  </a:schemeClr>
                </a:solidFill>
              </a:rPr>
              <a:t>Homestead Residential Credit</a:t>
            </a:r>
          </a:p>
          <a:p>
            <a:pPr marL="365760" indent="-27432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400"/>
              <a:t>New credit for homestead residential properties equal to the lesser of </a:t>
            </a:r>
            <a:r>
              <a:rPr lang="en-US" sz="1400" b="1"/>
              <a:t>10%</a:t>
            </a:r>
            <a:r>
              <a:rPr lang="en-US" sz="1400"/>
              <a:t> of the taxpayer liability or </a:t>
            </a:r>
            <a:r>
              <a:rPr lang="en-US" sz="1400" b="1"/>
              <a:t>$300</a:t>
            </a:r>
            <a:r>
              <a:rPr lang="en-US" sz="1400"/>
              <a:t>.  To be applied after Constitutional circuit breaker caps.</a:t>
            </a:r>
            <a:endParaRPr lang="en-US" sz="1400" b="1">
              <a:solidFill>
                <a:schemeClr val="accent1">
                  <a:lumMod val="75000"/>
                </a:schemeClr>
              </a:solidFill>
            </a:endParaRPr>
          </a:p>
          <a:p>
            <a:pPr marL="365760" indent="-274320">
              <a:lnSpc>
                <a:spcPct val="100000"/>
              </a:lnSpc>
              <a:spcBef>
                <a:spcPts val="600"/>
              </a:spcBef>
            </a:pPr>
            <a:r>
              <a:rPr lang="en-US" sz="1400" b="1">
                <a:solidFill>
                  <a:schemeClr val="accent1">
                    <a:lumMod val="75000"/>
                  </a:schemeClr>
                </a:solidFill>
              </a:rPr>
              <a:t>De Minimis Business Personal Property Exemption</a:t>
            </a:r>
          </a:p>
          <a:p>
            <a:pPr marL="365760" indent="-27432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/>
              <a:t>	Exemption threshold for de minimis business personal property (purchase price $2M or less) increases from $80K in 2025 to </a:t>
            </a:r>
            <a:r>
              <a:rPr lang="en-US" sz="1400" b="1"/>
              <a:t>$2M </a:t>
            </a:r>
            <a:r>
              <a:rPr lang="en-US" sz="1400"/>
              <a:t>for </a:t>
            </a:r>
            <a:r>
              <a:rPr lang="en-US" sz="1400" b="1"/>
              <a:t>2027</a:t>
            </a:r>
            <a:r>
              <a:rPr lang="en-US" sz="1400"/>
              <a:t>.</a:t>
            </a:r>
          </a:p>
          <a:p>
            <a:pPr marL="365760" indent="-274320">
              <a:lnSpc>
                <a:spcPct val="100000"/>
              </a:lnSpc>
              <a:spcBef>
                <a:spcPts val="600"/>
              </a:spcBef>
            </a:pPr>
            <a:r>
              <a:rPr lang="en-US" sz="1400" b="1">
                <a:solidFill>
                  <a:schemeClr val="accent1">
                    <a:lumMod val="75000"/>
                  </a:schemeClr>
                </a:solidFill>
              </a:rPr>
              <a:t>Business Personal Property 30% Floor</a:t>
            </a:r>
          </a:p>
          <a:p>
            <a:pPr marL="365760" indent="-27432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/>
              <a:t>	With certain exceptions, new business personal property purchases are </a:t>
            </a:r>
            <a:r>
              <a:rPr lang="en-US" sz="1400" b="1"/>
              <a:t>exempted from the 30% floor </a:t>
            </a:r>
            <a:r>
              <a:rPr lang="en-US" sz="1400"/>
              <a:t>and therefore will continue to depreciate below 30% of cost.</a:t>
            </a:r>
          </a:p>
          <a:p>
            <a:pPr marL="365760" indent="-274320">
              <a:lnSpc>
                <a:spcPct val="100000"/>
              </a:lnSpc>
              <a:spcBef>
                <a:spcPts val="600"/>
              </a:spcBef>
            </a:pPr>
            <a:r>
              <a:rPr lang="en-US" sz="1400" b="1">
                <a:solidFill>
                  <a:schemeClr val="accent1">
                    <a:lumMod val="75000"/>
                  </a:schemeClr>
                </a:solidFill>
              </a:rPr>
              <a:t>Farmland Assessed Value</a:t>
            </a:r>
          </a:p>
          <a:p>
            <a:pPr marL="365760" indent="-27432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/>
              <a:t>	</a:t>
            </a:r>
            <a:r>
              <a:rPr lang="en-US" sz="1400" b="1"/>
              <a:t>New methodology </a:t>
            </a:r>
            <a:r>
              <a:rPr lang="en-US" sz="1400"/>
              <a:t>for agriculture base rate beginning in 2026 including the capitalization rate changed from 8% to 9% for January 1, 2025 and January 1, 2026.</a:t>
            </a:r>
          </a:p>
          <a:p>
            <a:pPr marL="365760" indent="-274320">
              <a:lnSpc>
                <a:spcPct val="100000"/>
              </a:lnSpc>
              <a:spcBef>
                <a:spcPts val="600"/>
              </a:spcBef>
            </a:pPr>
            <a:r>
              <a:rPr lang="en-US" sz="1400" b="1">
                <a:solidFill>
                  <a:schemeClr val="accent1">
                    <a:lumMod val="75000"/>
                  </a:schemeClr>
                </a:solidFill>
              </a:rPr>
              <a:t>Elimination of Deductions</a:t>
            </a:r>
          </a:p>
          <a:p>
            <a:pPr marL="365760" indent="-27432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/>
              <a:t>	 Most non-local property tax deductions are eliminated for taxes payable in 2026 such as solar energy, wind, geothermal, etc. Other historic deductions such as over-65, blind/disabled were converted to credits.</a:t>
            </a:r>
          </a:p>
        </p:txBody>
      </p:sp>
    </p:spTree>
    <p:extLst>
      <p:ext uri="{BB962C8B-B14F-4D97-AF65-F5344CB8AC3E}">
        <p14:creationId xmlns:p14="http://schemas.microsoft.com/office/powerpoint/2010/main" val="3386322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D2CFB-FE1B-D844-EDCA-A35B353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History (SY)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8B78963-2A2B-4C56-FFDC-8681F25F24D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982123" y="1657481"/>
          <a:ext cx="996696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189149019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74299665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0608704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5574809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35689850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84806367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86465217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68380922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4062933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2023 to 2025</a:t>
                      </a: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6026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8793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Expenditures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4210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General Education</a:t>
                      </a:r>
                    </a:p>
                  </a:txBody>
                  <a:tcPr marL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5,277.9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5,672.6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6,238.3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6,485.9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7,605.8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1,367.5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21.9%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475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Special Education</a:t>
                      </a:r>
                    </a:p>
                  </a:txBody>
                  <a:tcPr marL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844.9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1,099.3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1,361.2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1,734.8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1,945.6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584.4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42.9%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5423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Transfer Tuition</a:t>
                      </a:r>
                    </a:p>
                  </a:txBody>
                  <a:tcPr marL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48.2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137.8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741.4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878.8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286.8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(454.6)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-61.3%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00956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Educational Support</a:t>
                      </a:r>
                    </a:p>
                  </a:txBody>
                  <a:tcPr marL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1,882.1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1,944.7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2,290.6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2,447.2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3,095.0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804.5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35.1%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8904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Capital Projects</a:t>
                      </a:r>
                    </a:p>
                  </a:txBody>
                  <a:tcPr marL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1,990.2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1,846.5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2,012.5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2,892.1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2,324.7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312.2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15.5%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8905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Transportation</a:t>
                      </a:r>
                    </a:p>
                  </a:txBody>
                  <a:tcPr marL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364.6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450.5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541.3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598.4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528.6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(12.7)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-2.3%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5004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Administrative Support</a:t>
                      </a:r>
                    </a:p>
                  </a:txBody>
                  <a:tcPr marL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706.6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679.1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711.9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697.1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701.1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(10.9)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-1.5%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061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 Expenditures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11,114.5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11,830.3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13,897.2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15,734.3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16,487.6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2,590.4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18.6%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89255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 Revenues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11,784.4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12,485.5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14,169.9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15,343.1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14,961.5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791.6 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5.6%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106397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A59AC-7099-1D45-4598-484E05FB07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29540-E8EB-1345-29F2-9C468B9C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075-668B-452D-A61F-0DCC557CF56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86612B-FBD0-E595-E9AF-88771E093C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Education &amp; Operations Fund; Dollars in Thousands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86FA95-6487-F544-65B2-15DED0A4C9ED}"/>
              </a:ext>
            </a:extLst>
          </p:cNvPr>
          <p:cNvSpPr/>
          <p:nvPr/>
        </p:nvSpPr>
        <p:spPr>
          <a:xfrm>
            <a:off x="5232617" y="1572230"/>
            <a:ext cx="1027522" cy="37135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2BA97A-0B47-BFA4-0CE7-C75D3EFB4B30}"/>
              </a:ext>
            </a:extLst>
          </p:cNvPr>
          <p:cNvSpPr/>
          <p:nvPr/>
        </p:nvSpPr>
        <p:spPr>
          <a:xfrm>
            <a:off x="7414240" y="1562888"/>
            <a:ext cx="1027522" cy="370785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76919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F0665-125F-DF55-845B-944769256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E1B9483-CA74-BDC1-D2F1-2FC5974DDB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CD60A3-606A-421D-C275-5BE000C70B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Referendum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019482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0B62-B172-C9A5-B484-03E56E8D2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Ending Cash Flow Projection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F8D4D-8F83-CA46-0BE9-C0CE63A06B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Referendum Considerations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2BF0C-EDD4-2165-D055-0820599B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075-668B-452D-A61F-0DCC557CF56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4AF385-4485-4966-0583-DA50EAAC7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Education, Operations, Operating Referendum, &amp; Rainy Day Funds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DC39B4E-1899-6D69-A202-6B0EB9BA52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2008183"/>
              </p:ext>
            </p:extLst>
          </p:nvPr>
        </p:nvGraphicFramePr>
        <p:xfrm>
          <a:off x="473075" y="1430338"/>
          <a:ext cx="11204575" cy="474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8CD50C-37C6-552A-70C6-9343E9C4817C}"/>
              </a:ext>
            </a:extLst>
          </p:cNvPr>
          <p:cNvSpPr txBox="1"/>
          <p:nvPr/>
        </p:nvSpPr>
        <p:spPr>
          <a:xfrm>
            <a:off x="3070808" y="5315989"/>
            <a:ext cx="3615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Includes $400k in reductions in 2027</a:t>
            </a:r>
          </a:p>
        </p:txBody>
      </p:sp>
    </p:spTree>
    <p:extLst>
      <p:ext uri="{BB962C8B-B14F-4D97-AF65-F5344CB8AC3E}">
        <p14:creationId xmlns:p14="http://schemas.microsoft.com/office/powerpoint/2010/main" val="2530128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D6AE-C051-C795-9854-D52EF97B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Referendum Rate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1F32E-8C4C-FF2E-32E4-486057CA9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Referendum Considerations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FF20-6CE9-7EBD-EAE0-4A06729F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075-668B-452D-A61F-0DCC557CF56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3FD35D-78DF-2969-8359-7FD58D469B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2E58636-F1E3-6ED1-B68F-856E70386B6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0486341"/>
              </p:ext>
            </p:extLst>
          </p:nvPr>
        </p:nvGraphicFramePr>
        <p:xfrm>
          <a:off x="473075" y="1430338"/>
          <a:ext cx="11204575" cy="474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011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1BF63-2836-512A-2D71-8DEFA880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Only Impact on Median Taxpayer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38944-E028-C40A-84E7-7B7BD74E5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Referendum Considerations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03665-15BA-DE7E-68D7-1BA0B031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075-668B-452D-A61F-0DCC557CF56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8EC4A3-5962-0435-B73F-AF60B6CB9D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2026 Median Homestead GAV: $83,800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0726BC8-4925-3C22-4836-EB99991CC55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0704963"/>
              </p:ext>
            </p:extLst>
          </p:nvPr>
        </p:nvGraphicFramePr>
        <p:xfrm>
          <a:off x="473075" y="1430338"/>
          <a:ext cx="11204575" cy="474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9550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BAEEB-F41C-D916-180A-47ED533C1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F85B1A-2FF3-FE7E-FDF6-ECE9BA81FB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415"/>
            <a:ext cx="12192000" cy="4572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kern="120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Let us know how we can help your district!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638A8-37D8-3362-41F3-02EC60DA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621" y="6423633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1C35075-668B-452D-A61F-0DCC557CF564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E0FE7D87-1829-D0A4-881E-F021A0F21788}"/>
              </a:ext>
            </a:extLst>
          </p:cNvPr>
          <p:cNvSpPr txBox="1"/>
          <p:nvPr/>
        </p:nvSpPr>
        <p:spPr>
          <a:xfrm>
            <a:off x="0" y="621001"/>
            <a:ext cx="12192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7EA7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POLICY ANALYTICS – SCHOOL SERVICES TEAM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DF8C07-263D-1331-F607-0173C7011542}"/>
              </a:ext>
            </a:extLst>
          </p:cNvPr>
          <p:cNvSpPr/>
          <p:nvPr/>
        </p:nvSpPr>
        <p:spPr>
          <a:xfrm>
            <a:off x="627888" y="1736734"/>
            <a:ext cx="5468112" cy="1877568"/>
          </a:xfrm>
          <a:prstGeom prst="roundRect">
            <a:avLst>
              <a:gd name="adj" fmla="val 2868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>
                <a:solidFill>
                  <a:schemeClr val="bg2"/>
                </a:solidFill>
                <a:latin typeface="+mj-lt"/>
              </a:rPr>
              <a:t>April Fitterling</a:t>
            </a:r>
          </a:p>
          <a:p>
            <a:r>
              <a:rPr lang="en-US" sz="1600" i="1">
                <a:solidFill>
                  <a:schemeClr val="bg2"/>
                </a:solidFill>
                <a:latin typeface="+mj-lt"/>
              </a:rPr>
              <a:t>School Services Project Director</a:t>
            </a:r>
          </a:p>
          <a:p>
            <a:endParaRPr lang="en-US" sz="1600" i="1">
              <a:solidFill>
                <a:schemeClr val="bg1"/>
              </a:solidFill>
              <a:latin typeface="+mj-lt"/>
            </a:endParaRPr>
          </a:p>
          <a:p>
            <a:r>
              <a:rPr lang="en-US" sz="2400">
                <a:solidFill>
                  <a:schemeClr val="accent3"/>
                </a:solidFill>
                <a:latin typeface="+mj-lt"/>
              </a:rPr>
              <a:t>afitterling@policyanalyticsllc.com</a:t>
            </a:r>
          </a:p>
          <a:p>
            <a:r>
              <a:rPr lang="en-US" sz="2400">
                <a:solidFill>
                  <a:schemeClr val="accent3"/>
                </a:solidFill>
                <a:latin typeface="+mj-lt"/>
              </a:rPr>
              <a:t>574.220.1007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CCADA7-89A5-D103-E326-CBE1C216358A}"/>
              </a:ext>
            </a:extLst>
          </p:cNvPr>
          <p:cNvSpPr/>
          <p:nvPr/>
        </p:nvSpPr>
        <p:spPr>
          <a:xfrm>
            <a:off x="627888" y="4021263"/>
            <a:ext cx="5468112" cy="1877568"/>
          </a:xfrm>
          <a:prstGeom prst="roundRect">
            <a:avLst>
              <a:gd name="adj" fmla="val 1651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>
                <a:solidFill>
                  <a:schemeClr val="bg2"/>
                </a:solidFill>
                <a:latin typeface="+mj-lt"/>
              </a:rPr>
              <a:t>Barry Gardner</a:t>
            </a:r>
          </a:p>
          <a:p>
            <a:r>
              <a:rPr lang="en-US" sz="1600" i="1">
                <a:solidFill>
                  <a:schemeClr val="bg2"/>
                </a:solidFill>
                <a:latin typeface="+mj-lt"/>
              </a:rPr>
              <a:t>Director of School Services</a:t>
            </a:r>
          </a:p>
          <a:p>
            <a:endParaRPr lang="en-US" sz="1600" i="1">
              <a:solidFill>
                <a:schemeClr val="bg1"/>
              </a:solidFill>
              <a:latin typeface="+mj-lt"/>
            </a:endParaRPr>
          </a:p>
          <a:p>
            <a:r>
              <a:rPr lang="en-US" sz="2400">
                <a:solidFill>
                  <a:schemeClr val="accent3"/>
                </a:solidFill>
                <a:latin typeface="+mj-lt"/>
              </a:rPr>
              <a:t>bgardner@policyanalyticsllc.com</a:t>
            </a:r>
          </a:p>
          <a:p>
            <a:r>
              <a:rPr lang="en-US" sz="2400">
                <a:solidFill>
                  <a:schemeClr val="accent3"/>
                </a:solidFill>
                <a:latin typeface="+mj-lt"/>
              </a:rPr>
              <a:t>317.997.4090</a:t>
            </a:r>
            <a:endParaRPr lang="en-US" sz="280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E2ACD4-D93B-C878-131B-0C7AEDD0BA8D}"/>
              </a:ext>
            </a:extLst>
          </p:cNvPr>
          <p:cNvSpPr/>
          <p:nvPr/>
        </p:nvSpPr>
        <p:spPr>
          <a:xfrm>
            <a:off x="6777228" y="1786467"/>
            <a:ext cx="2057400" cy="1021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2"/>
                </a:solidFill>
              </a:rPr>
              <a:t>Jason O’Neill</a:t>
            </a:r>
          </a:p>
          <a:p>
            <a:pPr algn="ctr"/>
            <a:r>
              <a:rPr lang="en-US" sz="1400" i="1">
                <a:solidFill>
                  <a:schemeClr val="bg2"/>
                </a:solidFill>
              </a:rPr>
              <a:t>Managing Director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026D79-25DB-5382-CEDE-009C8F83CE21}"/>
              </a:ext>
            </a:extLst>
          </p:cNvPr>
          <p:cNvSpPr/>
          <p:nvPr/>
        </p:nvSpPr>
        <p:spPr>
          <a:xfrm>
            <a:off x="9337548" y="3330559"/>
            <a:ext cx="2057400" cy="1021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2"/>
                </a:solidFill>
              </a:rPr>
              <a:t>Matt Parkinson</a:t>
            </a:r>
          </a:p>
          <a:p>
            <a:pPr algn="ctr"/>
            <a:r>
              <a:rPr lang="en-US" sz="1400" i="1">
                <a:solidFill>
                  <a:schemeClr val="bg2"/>
                </a:solidFill>
              </a:rPr>
              <a:t>Project Director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F1FFC2-AD06-AE62-916B-0AF79431A1A2}"/>
              </a:ext>
            </a:extLst>
          </p:cNvPr>
          <p:cNvSpPr/>
          <p:nvPr/>
        </p:nvSpPr>
        <p:spPr>
          <a:xfrm>
            <a:off x="6777228" y="3330559"/>
            <a:ext cx="2057400" cy="1021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2"/>
                </a:solidFill>
              </a:rPr>
              <a:t>Jane Herndon</a:t>
            </a:r>
          </a:p>
          <a:p>
            <a:pPr algn="ctr"/>
            <a:r>
              <a:rPr lang="en-US" sz="1400" i="1">
                <a:solidFill>
                  <a:schemeClr val="bg2"/>
                </a:solidFill>
              </a:rPr>
              <a:t>Project Manager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F110C3-D7C0-8330-CD1E-AAF10D2BFB8E}"/>
              </a:ext>
            </a:extLst>
          </p:cNvPr>
          <p:cNvSpPr/>
          <p:nvPr/>
        </p:nvSpPr>
        <p:spPr>
          <a:xfrm>
            <a:off x="6777228" y="4874651"/>
            <a:ext cx="2057400" cy="1021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2"/>
                </a:solidFill>
              </a:rPr>
              <a:t>Tracy Boss</a:t>
            </a:r>
          </a:p>
          <a:p>
            <a:pPr algn="ctr"/>
            <a:r>
              <a:rPr lang="en-US" sz="1400" i="1">
                <a:solidFill>
                  <a:schemeClr val="bg2"/>
                </a:solidFill>
              </a:rPr>
              <a:t>Project Coordinator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94D9CB-7F03-EE2B-62E9-53C3520720A8}"/>
              </a:ext>
            </a:extLst>
          </p:cNvPr>
          <p:cNvSpPr/>
          <p:nvPr/>
        </p:nvSpPr>
        <p:spPr>
          <a:xfrm>
            <a:off x="9337548" y="1786467"/>
            <a:ext cx="2057400" cy="1021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2"/>
                </a:solidFill>
              </a:rPr>
              <a:t>Isaac Ray</a:t>
            </a:r>
          </a:p>
          <a:p>
            <a:pPr algn="ctr"/>
            <a:r>
              <a:rPr lang="en-US" sz="1400" i="1">
                <a:solidFill>
                  <a:schemeClr val="bg2"/>
                </a:solidFill>
              </a:rPr>
              <a:t>Director of Data Systems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274D40-95F8-1841-37B0-5AF11D91EB12}"/>
              </a:ext>
            </a:extLst>
          </p:cNvPr>
          <p:cNvSpPr/>
          <p:nvPr/>
        </p:nvSpPr>
        <p:spPr>
          <a:xfrm>
            <a:off x="9337548" y="4874651"/>
            <a:ext cx="2057400" cy="1021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2"/>
                </a:solidFill>
              </a:rPr>
              <a:t>Addie Hanchett</a:t>
            </a:r>
          </a:p>
          <a:p>
            <a:pPr algn="ctr"/>
            <a:r>
              <a:rPr lang="en-US" sz="1400" i="1">
                <a:solidFill>
                  <a:schemeClr val="bg2"/>
                </a:solidFill>
              </a:rPr>
              <a:t>Senior Fiscal Analyst</a:t>
            </a:r>
          </a:p>
        </p:txBody>
      </p:sp>
    </p:spTree>
    <p:extLst>
      <p:ext uri="{BB962C8B-B14F-4D97-AF65-F5344CB8AC3E}">
        <p14:creationId xmlns:p14="http://schemas.microsoft.com/office/powerpoint/2010/main" val="396900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3D0D451-D658-EDF8-DC9B-6D4306C311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134B5B-E253-E803-566C-2B37328430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Tax Base Profile</a:t>
            </a:r>
          </a:p>
        </p:txBody>
      </p:sp>
    </p:spTree>
    <p:extLst>
      <p:ext uri="{BB962C8B-B14F-4D97-AF65-F5344CB8AC3E}">
        <p14:creationId xmlns:p14="http://schemas.microsoft.com/office/powerpoint/2010/main" val="85396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27913-DA76-8065-DBCF-F9BCECCAE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1A3B2B-6FE1-D36C-F0F2-D25392DF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075-668B-452D-A61F-0DCC557CF56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457C3-35AE-2B3E-517A-AD6194F914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Tax District Composition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78BB7-5064-5C7B-E811-C68AA603BF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Tax Districts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8FB9B-D945-C632-2E92-34514BF094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Homestead Parcel Count by Assessed Value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0" i="1"/>
              <a:t>Pay 2025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D9A599-AA73-4F9C-7F54-B76DEC847F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Parcels at Cap by Property Cap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0" i="1"/>
              <a:t>Pay 2025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C307D65-D974-020C-A4BA-032EE39DBFDD}"/>
              </a:ext>
            </a:extLst>
          </p:cNvPr>
          <p:cNvGraphicFramePr>
            <a:graphicFrameLocks noGrp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1618000570"/>
              </p:ext>
            </p:extLst>
          </p:nvPr>
        </p:nvGraphicFramePr>
        <p:xfrm>
          <a:off x="344488" y="1101725"/>
          <a:ext cx="6142713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81">
                  <a:extLst>
                    <a:ext uri="{9D8B030D-6E8A-4147-A177-3AD203B41FA5}">
                      <a16:colId xmlns:a16="http://schemas.microsoft.com/office/drawing/2014/main" val="62393389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2791185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77449184"/>
                    </a:ext>
                  </a:extLst>
                </a:gridCol>
                <a:gridCol w="657512">
                  <a:extLst>
                    <a:ext uri="{9D8B030D-6E8A-4147-A177-3AD203B41FA5}">
                      <a16:colId xmlns:a16="http://schemas.microsoft.com/office/drawing/2014/main" val="3004959877"/>
                    </a:ext>
                  </a:extLst>
                </a:gridCol>
                <a:gridCol w="147418">
                  <a:extLst>
                    <a:ext uri="{9D8B030D-6E8A-4147-A177-3AD203B41FA5}">
                      <a16:colId xmlns:a16="http://schemas.microsoft.com/office/drawing/2014/main" val="998738722"/>
                    </a:ext>
                  </a:extLst>
                </a:gridCol>
                <a:gridCol w="563581">
                  <a:extLst>
                    <a:ext uri="{9D8B030D-6E8A-4147-A177-3AD203B41FA5}">
                      <a16:colId xmlns:a16="http://schemas.microsoft.com/office/drawing/2014/main" val="1745969446"/>
                    </a:ext>
                  </a:extLst>
                </a:gridCol>
                <a:gridCol w="563581">
                  <a:extLst>
                    <a:ext uri="{9D8B030D-6E8A-4147-A177-3AD203B41FA5}">
                      <a16:colId xmlns:a16="http://schemas.microsoft.com/office/drawing/2014/main" val="3404300385"/>
                    </a:ext>
                  </a:extLst>
                </a:gridCol>
                <a:gridCol w="147418">
                  <a:extLst>
                    <a:ext uri="{9D8B030D-6E8A-4147-A177-3AD203B41FA5}">
                      <a16:colId xmlns:a16="http://schemas.microsoft.com/office/drawing/2014/main" val="3001966431"/>
                    </a:ext>
                  </a:extLst>
                </a:gridCol>
                <a:gridCol w="939302">
                  <a:extLst>
                    <a:ext uri="{9D8B030D-6E8A-4147-A177-3AD203B41FA5}">
                      <a16:colId xmlns:a16="http://schemas.microsoft.com/office/drawing/2014/main" val="409143405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2026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2026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2634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District</a:t>
                      </a:r>
                    </a:p>
                  </a:txBody>
                  <a:tcPr marL="4572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District Name</a:t>
                      </a:r>
                    </a:p>
                  </a:txBody>
                  <a:tcPr marL="4572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Certified</a:t>
                      </a:r>
                    </a:p>
                    <a:p>
                      <a:pPr algn="ctr"/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Net AV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Percent of</a:t>
                      </a:r>
                    </a:p>
                    <a:p>
                      <a:pPr algn="ctr"/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Tax Base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Parcel</a:t>
                      </a:r>
                    </a:p>
                    <a:p>
                      <a:pPr algn="ctr"/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Count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Parcels at</a:t>
                      </a:r>
                    </a:p>
                    <a:p>
                      <a:pPr algn="ctr"/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CB Cap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Median Homestead GAV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6549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48010</a:t>
                      </a:r>
                    </a:p>
                  </a:txBody>
                  <a:tcPr marL="1143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Duck Crek Twp - Elwood Sch</a:t>
                      </a:r>
                    </a:p>
                  </a:txBody>
                  <a:tcPr marL="1143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$19,974,590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$193,700 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2904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48011</a:t>
                      </a:r>
                    </a:p>
                  </a:txBody>
                  <a:tcPr marL="1143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Elwood City - Duck Creek Twp</a:t>
                      </a:r>
                    </a:p>
                  </a:txBody>
                  <a:tcPr marL="1143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$4,943,490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$232,500 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9460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48026</a:t>
                      </a:r>
                    </a:p>
                  </a:txBody>
                  <a:tcPr marL="1143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Pipe Cr.Twp. Elwood Sch.</a:t>
                      </a:r>
                    </a:p>
                  </a:txBody>
                  <a:tcPr marL="1143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$53,893,790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12.9%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1,241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$126,100 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3905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48027</a:t>
                      </a:r>
                    </a:p>
                  </a:txBody>
                  <a:tcPr marL="1143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Elwood City Pipe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Cr.Twp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1143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$339,354,865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81.2%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6,726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5,653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$78,550 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3171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143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$418,166,735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8,182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6,426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$84,100</a:t>
                      </a:r>
                    </a:p>
                  </a:txBody>
                  <a:tcPr marL="0" marR="1143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795257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FEC10C-D092-2AF7-5A21-37627589357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31095" y="4516711"/>
            <a:ext cx="3657600" cy="594360"/>
          </a:xfrm>
        </p:spPr>
        <p:txBody>
          <a:bodyPr/>
          <a:lstStyle/>
          <a:p>
            <a:r>
              <a:rPr lang="en-US"/>
              <a:t>79%</a:t>
            </a:r>
          </a:p>
          <a:p>
            <a:r>
              <a:rPr lang="en-US"/>
              <a:t>Parcels at the Circuit Breaker Cap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819CE3-0A44-8190-F962-63849A894A4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31095" y="3579144"/>
            <a:ext cx="3657600" cy="594360"/>
          </a:xfrm>
        </p:spPr>
        <p:txBody>
          <a:bodyPr/>
          <a:lstStyle/>
          <a:p>
            <a:r>
              <a:rPr lang="en-US"/>
              <a:t>8,182</a:t>
            </a:r>
          </a:p>
          <a:p>
            <a:r>
              <a:rPr lang="en-US"/>
              <a:t>Total Parcels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227147-23C1-2464-2017-8804190889E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31095" y="5454278"/>
            <a:ext cx="3657600" cy="594360"/>
          </a:xfrm>
        </p:spPr>
        <p:txBody>
          <a:bodyPr/>
          <a:lstStyle/>
          <a:p>
            <a:r>
              <a:rPr lang="en-US"/>
              <a:t>$84,100</a:t>
            </a:r>
          </a:p>
          <a:p>
            <a:r>
              <a:rPr lang="en-US"/>
              <a:t>Total Median Homestead Assessed Value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65F3ED24-AE18-4A55-8CDE-97A21E34B736}"/>
              </a:ext>
            </a:extLst>
          </p:cNvPr>
          <p:cNvGraphicFramePr>
            <a:graphicFrameLocks noGrp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583125420"/>
              </p:ext>
            </p:extLst>
          </p:nvPr>
        </p:nvGraphicFramePr>
        <p:xfrm>
          <a:off x="7000875" y="1101725"/>
          <a:ext cx="4846638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EFA01CEB-2A76-4E36-AC21-DB1087F58115}"/>
              </a:ext>
            </a:extLst>
          </p:cNvPr>
          <p:cNvGraphicFramePr>
            <a:graphicFrameLocks noGrp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2037912690"/>
              </p:ext>
            </p:extLst>
          </p:nvPr>
        </p:nvGraphicFramePr>
        <p:xfrm>
          <a:off x="7000875" y="3951288"/>
          <a:ext cx="4846638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122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885CF8-C3B0-7103-288A-BCFA89AC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075-668B-452D-A61F-0DCC557CF56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46203-5742-0A66-7A31-F685BD0F19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Tax Base Composition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9C1EC-40FE-8BDD-77EE-D641E616D6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Gross Assessed Value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0" i="1"/>
              <a:t>Pay 2026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2794B52E-7773-4AA2-BF02-6B11584288E4}"/>
              </a:ext>
            </a:extLst>
          </p:cNvPr>
          <p:cNvGraphicFramePr>
            <a:graphicFrameLocks noGrp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3830122820"/>
              </p:ext>
            </p:extLst>
          </p:nvPr>
        </p:nvGraphicFramePr>
        <p:xfrm>
          <a:off x="201613" y="942975"/>
          <a:ext cx="3930650" cy="514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F737AC-F2F4-0B78-F9A9-FE47814AF25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Net Assessed Value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0" i="1"/>
              <a:t>Pay 2026</a:t>
            </a: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FDB48D94-C4D7-4420-A100-E3FCCC37C42D}"/>
              </a:ext>
            </a:extLst>
          </p:cNvPr>
          <p:cNvGraphicFramePr>
            <a:graphicFrameLocks noGrp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1598566411"/>
              </p:ext>
            </p:extLst>
          </p:nvPr>
        </p:nvGraphicFramePr>
        <p:xfrm>
          <a:off x="4127500" y="942975"/>
          <a:ext cx="3932238" cy="514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345EFC-5BAD-D025-C608-CDA1DF280D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Net Assessed Value without TIF Increment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0" i="1"/>
              <a:t>Pay 2026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5B2B1881-72D0-45B2-AC50-ED99E05BF9E4}"/>
              </a:ext>
            </a:extLst>
          </p:cNvPr>
          <p:cNvGraphicFramePr>
            <a:graphicFrameLocks noGrp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515461158"/>
              </p:ext>
            </p:extLst>
          </p:nvPr>
        </p:nvGraphicFramePr>
        <p:xfrm>
          <a:off x="8053388" y="942975"/>
          <a:ext cx="3932237" cy="514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512B76-44B4-A1DD-4F38-9A111A876D9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Total GAV: $669.7M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42C26E-3021-DECD-113E-EA54AFA736A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/>
              <a:t>Total NAV: $415.8M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E03F39-696C-9222-6548-72CEEAEEB5C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09410" y="5634567"/>
            <a:ext cx="2291990" cy="310896"/>
          </a:xfrm>
        </p:spPr>
        <p:txBody>
          <a:bodyPr/>
          <a:lstStyle/>
          <a:p>
            <a:r>
              <a:rPr lang="en-US"/>
              <a:t>Total NAV w/o TIF: $338.7M</a:t>
            </a:r>
          </a:p>
        </p:txBody>
      </p:sp>
    </p:spTree>
    <p:extLst>
      <p:ext uri="{BB962C8B-B14F-4D97-AF65-F5344CB8AC3E}">
        <p14:creationId xmlns:p14="http://schemas.microsoft.com/office/powerpoint/2010/main" val="265563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CAF88AF-F3F5-BF7F-AA28-0C3D6D6FCC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4910F9-CC6A-AC0A-68AB-E21A896CF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Assessed Value Outlook</a:t>
            </a:r>
          </a:p>
        </p:txBody>
      </p:sp>
    </p:spTree>
    <p:extLst>
      <p:ext uri="{BB962C8B-B14F-4D97-AF65-F5344CB8AC3E}">
        <p14:creationId xmlns:p14="http://schemas.microsoft.com/office/powerpoint/2010/main" val="384800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B7B510-8DAF-9AB2-4898-82EF1207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075-668B-452D-A61F-0DCC557CF5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21C87-61D7-99EB-AC7F-212A0A63E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Gross Assessed Value Outlook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38C97-B703-A59C-6101-899455A499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Gross Assessed Value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0" i="1"/>
              <a:t>Pay 2026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A427E7-99A9-28D7-76C2-B70C7DAC0A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GAV Change by Property Class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0" i="1"/>
              <a:t>Pay 2025 to Pay 2026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0242879-2ACB-9634-643A-63E997A2F5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pPr marL="182880" indent="-182880" algn="l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b="0"/>
              <a:t>Gross Assessed Value is the “market value” or value-in-use of the property.</a:t>
            </a:r>
          </a:p>
          <a:p>
            <a:pPr marL="182880" indent="-182880" algn="l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b="0"/>
              <a:t>The value as of January 1, 2025 is used as the assessed value for taxes payable in 2026.</a:t>
            </a:r>
          </a:p>
          <a:p>
            <a:pPr marL="182880" indent="-182880" algn="l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b="0"/>
              <a:t>For Pay 2026, DLGF updated the cost tables which has the potential to affect apartments, commercial, and industrial sectors.</a:t>
            </a:r>
            <a:endParaRPr lang="en-US" sz="1200" b="0">
              <a:solidFill>
                <a:schemeClr val="accent4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794B52E-7773-4AA2-BF02-6B11584288E4}"/>
              </a:ext>
            </a:extLst>
          </p:cNvPr>
          <p:cNvGraphicFramePr>
            <a:graphicFrameLocks noGrp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2321334609"/>
              </p:ext>
            </p:extLst>
          </p:nvPr>
        </p:nvGraphicFramePr>
        <p:xfrm>
          <a:off x="338138" y="1101725"/>
          <a:ext cx="3657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2FE5A14-2ACF-3574-8AB9-DDE224E19F83}"/>
              </a:ext>
            </a:extLst>
          </p:cNvPr>
          <p:cNvSpPr/>
          <p:nvPr/>
        </p:nvSpPr>
        <p:spPr>
          <a:xfrm>
            <a:off x="4597399" y="1709928"/>
            <a:ext cx="397934" cy="1524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D970540-7688-4718-AE66-B1D0FF490570}"/>
              </a:ext>
            </a:extLst>
          </p:cNvPr>
          <p:cNvGraphicFramePr>
            <a:graphicFrameLocks noGrp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321252864"/>
              </p:ext>
            </p:extLst>
          </p:nvPr>
        </p:nvGraphicFramePr>
        <p:xfrm>
          <a:off x="4267200" y="1101725"/>
          <a:ext cx="7589838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956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A206B3-E104-2A32-4A87-3C110FC2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075-668B-452D-A61F-0DCC557CF56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37347-5A52-CCBD-761F-D6BED24E1A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Gross Assessed Value Outlook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B7F0D-9C48-EA62-25BA-9F259D7AEC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Madison County Single Residential Sale Price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0" i="1"/>
              <a:t>January 2015 to July 2025, Dollars in Thousands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CC7F7E-EFA2-3827-9173-A490241F29F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GAV Projection by Property Class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0" i="1"/>
              <a:t>Pay 2025 to Pay 2035, Dollars in Millions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8F0810C-13C1-D4FD-F6F3-9BFF28FC587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208009598"/>
              </p:ext>
            </p:extLst>
          </p:nvPr>
        </p:nvGraphicFramePr>
        <p:xfrm>
          <a:off x="7812087" y="1051560"/>
          <a:ext cx="191928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78">
                  <a:extLst>
                    <a:ext uri="{9D8B030D-6E8A-4147-A177-3AD203B41FA5}">
                      <a16:colId xmlns:a16="http://schemas.microsoft.com/office/drawing/2014/main" val="3954516613"/>
                    </a:ext>
                  </a:extLst>
                </a:gridCol>
                <a:gridCol w="548458">
                  <a:extLst>
                    <a:ext uri="{9D8B030D-6E8A-4147-A177-3AD203B41FA5}">
                      <a16:colId xmlns:a16="http://schemas.microsoft.com/office/drawing/2014/main" val="2552065745"/>
                    </a:ext>
                  </a:extLst>
                </a:gridCol>
                <a:gridCol w="639550">
                  <a:extLst>
                    <a:ext uri="{9D8B030D-6E8A-4147-A177-3AD203B41FA5}">
                      <a16:colId xmlns:a16="http://schemas.microsoft.com/office/drawing/2014/main" val="70413073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n-US" sz="105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</a:rPr>
                        <a:t>Average Price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</a:rPr>
                        <a:t>Pct</a:t>
                      </a:r>
                    </a:p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645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$156K</a:t>
                      </a:r>
                    </a:p>
                  </a:txBody>
                  <a:tcPr marL="3810" marR="11430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11430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7466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$172K</a:t>
                      </a:r>
                    </a:p>
                  </a:txBody>
                  <a:tcPr marL="3810" marR="11430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10.1%</a:t>
                      </a:r>
                    </a:p>
                  </a:txBody>
                  <a:tcPr marL="3810" marR="11430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9422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$192K</a:t>
                      </a:r>
                    </a:p>
                  </a:txBody>
                  <a:tcPr marL="3810" marR="11430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11.5%</a:t>
                      </a:r>
                    </a:p>
                  </a:txBody>
                  <a:tcPr marL="3810" marR="11430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2674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$192K</a:t>
                      </a:r>
                    </a:p>
                  </a:txBody>
                  <a:tcPr marL="3810" marR="11430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3810" marR="11430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943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$194K</a:t>
                      </a:r>
                    </a:p>
                  </a:txBody>
                  <a:tcPr marL="3810" marR="11430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3810" marR="11430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16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1050" b="1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Pct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9226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</a:rPr>
                        <a:t>2015-2019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$10K</a:t>
                      </a:r>
                    </a:p>
                  </a:txBody>
                  <a:tcPr marL="3810" marR="11430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10.4%</a:t>
                      </a:r>
                    </a:p>
                  </a:txBody>
                  <a:tcPr marL="3810" marR="11430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9200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</a:rPr>
                        <a:t>2019-2022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$18K</a:t>
                      </a:r>
                    </a:p>
                  </a:txBody>
                  <a:tcPr marL="3810" marR="11430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13.4%</a:t>
                      </a:r>
                    </a:p>
                  </a:txBody>
                  <a:tcPr marL="3810" marR="11430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4387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</a:rPr>
                        <a:t>2022-2025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$7K</a:t>
                      </a:r>
                    </a:p>
                  </a:txBody>
                  <a:tcPr marL="3810" marR="11430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3810" marR="11430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48865"/>
                  </a:ext>
                </a:extLst>
              </a:tr>
            </a:tbl>
          </a:graphicData>
        </a:graphic>
      </p:graphicFrame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4693A80-BBA7-1791-D3CB-63E79D54983E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6953" y="3929064"/>
            <a:ext cx="3444345" cy="88847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400"/>
              <a:t>Market sales data is one of the data elements used to generate the tax base projection for analysis.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CF8FB5-6C04-2933-71C2-9D5C09F30E5A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890122" y="2321249"/>
            <a:ext cx="2103120" cy="9760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/>
              <a:t>Projected </a:t>
            </a:r>
            <a:r>
              <a:rPr lang="en-US" sz="1400" b="1" u="sng"/>
              <a:t>Total </a:t>
            </a:r>
            <a:r>
              <a:rPr lang="en-US" sz="1400" b="1"/>
              <a:t>GAV Average Annual Change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0" i="1"/>
              <a:t>Pay 2026 to Pay 2035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3.2%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896D4B-4C7B-6073-7AC4-67C8B1527217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890122" y="1108771"/>
            <a:ext cx="2103120" cy="976024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/>
              <a:t>Projected </a:t>
            </a:r>
            <a:r>
              <a:rPr lang="en-US" sz="1400" b="1" u="sng"/>
              <a:t>Residential</a:t>
            </a:r>
            <a:r>
              <a:rPr lang="en-US" sz="1400" b="1"/>
              <a:t> GAV Average Annual Change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/>
              <a:t>Pay 2026 to Pay 2035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3.8%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98B7BC7-3679-196B-36AF-582D12B8630F}"/>
              </a:ext>
            </a:extLst>
          </p:cNvPr>
          <p:cNvSpPr txBox="1">
            <a:spLocks/>
          </p:cNvSpPr>
          <p:nvPr/>
        </p:nvSpPr>
        <p:spPr>
          <a:xfrm>
            <a:off x="606953" y="5091644"/>
            <a:ext cx="3444345" cy="888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/>
              <a:t>Historical Residential Sales Price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/>
              <a:t>Change – 1 Year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 i="1"/>
              <a:t>Pay 2024 to Pay 2025 YTD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1.2%</a:t>
            </a:r>
          </a:p>
        </p:txBody>
      </p:sp>
      <p:graphicFrame>
        <p:nvGraphicFramePr>
          <p:cNvPr id="11" name="Chart Placeholder 10">
            <a:extLst>
              <a:ext uri="{FF2B5EF4-FFF2-40B4-BE49-F238E27FC236}">
                <a16:creationId xmlns:a16="http://schemas.microsoft.com/office/drawing/2014/main" id="{EAFF2B5E-A2A5-4B81-922F-0E9BED700031}"/>
              </a:ext>
            </a:extLst>
          </p:cNvPr>
          <p:cNvGraphicFramePr>
            <a:graphicFrameLocks noGrp="1"/>
          </p:cNvGraphicFramePr>
          <p:nvPr>
            <p:ph type="chart" sz="quarter" idx="27"/>
            <p:extLst>
              <p:ext uri="{D42A27DB-BD31-4B8C-83A1-F6EECF244321}">
                <p14:modId xmlns:p14="http://schemas.microsoft.com/office/powerpoint/2010/main" val="180773005"/>
              </p:ext>
            </p:extLst>
          </p:nvPr>
        </p:nvGraphicFramePr>
        <p:xfrm>
          <a:off x="4532313" y="3929063"/>
          <a:ext cx="7315200" cy="248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Placeholder 13">
            <a:extLst>
              <a:ext uri="{FF2B5EF4-FFF2-40B4-BE49-F238E27FC236}">
                <a16:creationId xmlns:a16="http://schemas.microsoft.com/office/drawing/2014/main" id="{1F2F5C97-E55D-1899-716D-11D6C9EBF1CF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3734501839"/>
              </p:ext>
            </p:extLst>
          </p:nvPr>
        </p:nvGraphicFramePr>
        <p:xfrm>
          <a:off x="338138" y="1114425"/>
          <a:ext cx="7315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787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C8BCD0-1B31-76A7-F663-E83E9193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075-668B-452D-A61F-0DCC557CF56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3765C6-AB19-443D-B001-58F0B7BCB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Net Assessed Value Outlook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4636B2-E0C2-F0D0-D7FD-E566FDAD3D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i="0">
                <a:latin typeface="+mn-lt"/>
              </a:rPr>
              <a:t>Certified NAV Assessed Value Projection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0" i="1">
                <a:latin typeface="+mn-lt"/>
              </a:rPr>
              <a:t>Pay 2016 to 2035, Dollars in Millions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D0CC5A9-D2B4-047C-D17A-1243CBF99B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i="0">
                <a:latin typeface="+mn-lt"/>
              </a:rPr>
              <a:t>Total Homestead Deductions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0" i="1">
                <a:latin typeface="+mn-lt"/>
              </a:rPr>
              <a:t>Pay 2025 to 2035, Dollars in Millions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DFA4DBF-DF52-264E-292C-37DB05BBE2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i="0">
                <a:latin typeface="+mn-lt"/>
              </a:rPr>
              <a:t>Total 2% Cap Tax Class Deductions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0" i="1">
                <a:latin typeface="+mn-lt"/>
              </a:rPr>
              <a:t>Pay 2025 to 2035, Dollars in Millions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EE26488-2841-38B8-2A67-4FA8933529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anchor="ctr"/>
          <a:lstStyle/>
          <a:p>
            <a:r>
              <a:rPr lang="en-US" sz="1500"/>
              <a:t>Actual NAV Change – 1 Year</a:t>
            </a:r>
          </a:p>
          <a:p>
            <a:r>
              <a:rPr lang="en-US" sz="1100" b="0" i="1"/>
              <a:t>Pay 2025 to Pay 2026</a:t>
            </a:r>
          </a:p>
          <a:p>
            <a:r>
              <a:rPr lang="en-US" sz="1600" b="0"/>
              <a:t>10.1%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C1E1227-0E37-2E84-96C6-AA6CD2EE53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anchor="ctr">
            <a:normAutofit/>
          </a:bodyPr>
          <a:lstStyle/>
          <a:p>
            <a:r>
              <a:rPr lang="en-US" sz="1500">
                <a:latin typeface="+mn-lt"/>
              </a:rPr>
              <a:t>Actual Average NAV Annual Change – 10 Years</a:t>
            </a:r>
          </a:p>
          <a:p>
            <a:r>
              <a:rPr lang="en-US" sz="1100" b="0" i="1">
                <a:latin typeface="+mn-lt"/>
              </a:rPr>
              <a:t>Pay 2016 to Pay 2026</a:t>
            </a:r>
          </a:p>
          <a:p>
            <a:r>
              <a:rPr lang="en-US" sz="1600" b="0">
                <a:latin typeface="+mn-lt"/>
              </a:rPr>
              <a:t>3.9%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B3FE8B9-BEEB-22FA-7A19-429FCEC0C4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anchor="ctr">
            <a:normAutofit/>
          </a:bodyPr>
          <a:lstStyle/>
          <a:p>
            <a:r>
              <a:rPr lang="en-US" sz="1500"/>
              <a:t>Projected Average NAV Annual Change – 5 Years</a:t>
            </a:r>
          </a:p>
          <a:p>
            <a:r>
              <a:rPr lang="en-US" sz="1100" b="0" i="1"/>
              <a:t>Pay 2026 to Pay 2031</a:t>
            </a:r>
          </a:p>
          <a:p>
            <a:r>
              <a:rPr lang="en-US" sz="1600" b="0"/>
              <a:t>0.1%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9D724AA2-C650-4FE4-A1E0-962B6CF91FCF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4111363733"/>
              </p:ext>
            </p:extLst>
          </p:nvPr>
        </p:nvGraphicFramePr>
        <p:xfrm>
          <a:off x="337575" y="1107924"/>
          <a:ext cx="7315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87DDB343-7890-673E-B7F2-CF6C8CF4187B}"/>
              </a:ext>
            </a:extLst>
          </p:cNvPr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1106725704"/>
              </p:ext>
            </p:extLst>
          </p:nvPr>
        </p:nvGraphicFramePr>
        <p:xfrm>
          <a:off x="338138" y="3959225"/>
          <a:ext cx="5486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3A40097F-3E6C-4113-834E-49A1E4FEFE10}"/>
              </a:ext>
            </a:extLst>
          </p:cNvPr>
          <p:cNvGraphicFramePr>
            <a:graphicFrameLocks noGrp="1"/>
          </p:cNvGraphicFramePr>
          <p:nvPr>
            <p:ph type="chart" sz="quarter" idx="22"/>
            <p:extLst>
              <p:ext uri="{D42A27DB-BD31-4B8C-83A1-F6EECF244321}">
                <p14:modId xmlns:p14="http://schemas.microsoft.com/office/powerpoint/2010/main" val="3765764317"/>
              </p:ext>
            </p:extLst>
          </p:nvPr>
        </p:nvGraphicFramePr>
        <p:xfrm>
          <a:off x="6361113" y="3959225"/>
          <a:ext cx="5486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0737055"/>
      </p:ext>
    </p:extLst>
  </p:cSld>
  <p:clrMapOvr>
    <a:masterClrMapping/>
  </p:clrMapOvr>
</p:sld>
</file>

<file path=ppt/theme/theme1.xml><?xml version="1.0" encoding="utf-8"?>
<a:theme xmlns:a="http://schemas.openxmlformats.org/drawingml/2006/main" name="PALLC Default">
  <a:themeElements>
    <a:clrScheme name="PALLC 2024">
      <a:dk1>
        <a:sysClr val="windowText" lastClr="000000"/>
      </a:dk1>
      <a:lt1>
        <a:sysClr val="window" lastClr="FFFFFF"/>
      </a:lt1>
      <a:dk2>
        <a:srgbClr val="469D49"/>
      </a:dk2>
      <a:lt2>
        <a:srgbClr val="007EA7"/>
      </a:lt2>
      <a:accent1>
        <a:srgbClr val="3FC0C1"/>
      </a:accent1>
      <a:accent2>
        <a:srgbClr val="ED7D31"/>
      </a:accent2>
      <a:accent3>
        <a:srgbClr val="44546A"/>
      </a:accent3>
      <a:accent4>
        <a:srgbClr val="DB504A"/>
      </a:accent4>
      <a:accent5>
        <a:srgbClr val="FFC759"/>
      </a:accent5>
      <a:accent6>
        <a:srgbClr val="3E6541"/>
      </a:accent6>
      <a:hlink>
        <a:srgbClr val="007EA7"/>
      </a:hlink>
      <a:folHlink>
        <a:srgbClr val="FFC759"/>
      </a:folHlink>
    </a:clrScheme>
    <a:fontScheme name="PALLC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>
            <a:ln>
              <a:solidFill>
                <a:sysClr val="windowText" lastClr="000000"/>
              </a:solidFill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ALLC_PPTX_Template_St_2025_Wide.potx" id="{1AD32114-4391-4E17-A944-97498E93540E}" vid="{43D4E115-198F-4328-AB42-34DA416476CA}"/>
    </a:ext>
  </a:extLst>
</a:theme>
</file>

<file path=ppt/theme/theme2.xml><?xml version="1.0" encoding="utf-8"?>
<a:theme xmlns:a="http://schemas.openxmlformats.org/drawingml/2006/main" name="PALLC Blue">
  <a:themeElements>
    <a:clrScheme name="PALLC 2024">
      <a:dk1>
        <a:sysClr val="windowText" lastClr="000000"/>
      </a:dk1>
      <a:lt1>
        <a:sysClr val="window" lastClr="FFFFFF"/>
      </a:lt1>
      <a:dk2>
        <a:srgbClr val="469D49"/>
      </a:dk2>
      <a:lt2>
        <a:srgbClr val="007EA7"/>
      </a:lt2>
      <a:accent1>
        <a:srgbClr val="3FC0C1"/>
      </a:accent1>
      <a:accent2>
        <a:srgbClr val="ED7D31"/>
      </a:accent2>
      <a:accent3>
        <a:srgbClr val="44546A"/>
      </a:accent3>
      <a:accent4>
        <a:srgbClr val="DB504A"/>
      </a:accent4>
      <a:accent5>
        <a:srgbClr val="FFC759"/>
      </a:accent5>
      <a:accent6>
        <a:srgbClr val="3E6541"/>
      </a:accent6>
      <a:hlink>
        <a:srgbClr val="007EA7"/>
      </a:hlink>
      <a:folHlink>
        <a:srgbClr val="FFC759"/>
      </a:folHlink>
    </a:clrScheme>
    <a:fontScheme name="PALLC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>
            <a:ln>
              <a:solidFill>
                <a:sysClr val="windowText" lastClr="000000"/>
              </a:solidFill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ALLC_PPTX_Template_St_2025_Wide.potx" id="{1AD32114-4391-4E17-A944-97498E93540E}" vid="{93C9DFC3-FB35-4B4C-BE99-B21BFDDD51EF}"/>
    </a:ext>
  </a:extLst>
</a:theme>
</file>

<file path=ppt/theme/theme3.xml><?xml version="1.0" encoding="utf-8"?>
<a:theme xmlns:a="http://schemas.openxmlformats.org/drawingml/2006/main" name="PALLC Green">
  <a:themeElements>
    <a:clrScheme name="PALLC 2024">
      <a:dk1>
        <a:sysClr val="windowText" lastClr="000000"/>
      </a:dk1>
      <a:lt1>
        <a:sysClr val="window" lastClr="FFFFFF"/>
      </a:lt1>
      <a:dk2>
        <a:srgbClr val="469D49"/>
      </a:dk2>
      <a:lt2>
        <a:srgbClr val="007EA7"/>
      </a:lt2>
      <a:accent1>
        <a:srgbClr val="3FC0C1"/>
      </a:accent1>
      <a:accent2>
        <a:srgbClr val="ED7D31"/>
      </a:accent2>
      <a:accent3>
        <a:srgbClr val="44546A"/>
      </a:accent3>
      <a:accent4>
        <a:srgbClr val="DB504A"/>
      </a:accent4>
      <a:accent5>
        <a:srgbClr val="FFC759"/>
      </a:accent5>
      <a:accent6>
        <a:srgbClr val="3E6541"/>
      </a:accent6>
      <a:hlink>
        <a:srgbClr val="007EA7"/>
      </a:hlink>
      <a:folHlink>
        <a:srgbClr val="FFC759"/>
      </a:folHlink>
    </a:clrScheme>
    <a:fontScheme name="PALLC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>
            <a:ln>
              <a:solidFill>
                <a:sysClr val="windowText" lastClr="000000"/>
              </a:solidFill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ALLC_PPTX_Template_St_2025_Wide.potx" id="{1AD32114-4391-4E17-A944-97498E93540E}" vid="{A75C65B4-7B9A-4DD7-9379-E5042569A89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B177C0E1C03E41A3B89123920500DB" ma:contentTypeVersion="16" ma:contentTypeDescription="Create a new document." ma:contentTypeScope="" ma:versionID="173b12d1b7e627dd162ba9221f0a39fc">
  <xsd:schema xmlns:xsd="http://www.w3.org/2001/XMLSchema" xmlns:xs="http://www.w3.org/2001/XMLSchema" xmlns:p="http://schemas.microsoft.com/office/2006/metadata/properties" xmlns:ns2="4be0188d-71e6-4928-8754-81b4e558f3db" xmlns:ns3="fc802653-405e-46e7-a871-143127834209" targetNamespace="http://schemas.microsoft.com/office/2006/metadata/properties" ma:root="true" ma:fieldsID="e74477b5b3bd0a2f463403bd6084e1e8" ns2:_="" ns3:_="">
    <xsd:import namespace="4be0188d-71e6-4928-8754-81b4e558f3db"/>
    <xsd:import namespace="fc802653-405e-46e7-a871-1431278342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0188d-71e6-4928-8754-81b4e558f3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8ef06b4-564a-4c74-ada3-0f4bdbecf6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02653-405e-46e7-a871-1431278342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ee6b246-b035-44d4-b368-6ea261a4aad8}" ma:internalName="TaxCatchAll" ma:showField="CatchAllData" ma:web="fc802653-405e-46e7-a871-1431278342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e0188d-71e6-4928-8754-81b4e558f3db">
      <Terms xmlns="http://schemas.microsoft.com/office/infopath/2007/PartnerControls"/>
    </lcf76f155ced4ddcb4097134ff3c332f>
    <TaxCatchAll xmlns="fc802653-405e-46e7-a871-143127834209" xsi:nil="true"/>
  </documentManagement>
</p:properties>
</file>

<file path=customXml/itemProps1.xml><?xml version="1.0" encoding="utf-8"?>
<ds:datastoreItem xmlns:ds="http://schemas.openxmlformats.org/officeDocument/2006/customXml" ds:itemID="{0904E501-EB32-4659-A8BD-3B24EA2E2E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C39B68-81B1-40F4-B05E-8093488DA5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e0188d-71e6-4928-8754-81b4e558f3db"/>
    <ds:schemaRef ds:uri="fc802653-405e-46e7-a871-1431278342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7D9143-8A39-4BAD-BD15-10B6276D9D2D}">
  <ds:schemaRefs>
    <ds:schemaRef ds:uri="4be0188d-71e6-4928-8754-81b4e558f3db"/>
    <ds:schemaRef ds:uri="fc802653-405e-46e7-a871-1431278342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PALLC_PPTX_Template_St_2025_Wide</Template>
  <TotalTime>162</TotalTime>
  <Words>2359</Words>
  <Application>Microsoft Macintosh PowerPoint</Application>
  <PresentationFormat>Widescreen</PresentationFormat>
  <Paragraphs>926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Arial</vt:lpstr>
      <vt:lpstr>Calibri</vt:lpstr>
      <vt:lpstr>Segoe UI</vt:lpstr>
      <vt:lpstr>Segoe UI Light</vt:lpstr>
      <vt:lpstr>PALLC Default</vt:lpstr>
      <vt:lpstr>PALLC Blue</vt:lpstr>
      <vt:lpstr>PALLC Green</vt:lpstr>
      <vt:lpstr>Elwood  Community School Corporation</vt:lpstr>
      <vt:lpstr>PowerPoint Presentation</vt:lpstr>
      <vt:lpstr>Tax Base Profile</vt:lpstr>
      <vt:lpstr>PowerPoint Presentation</vt:lpstr>
      <vt:lpstr>PowerPoint Presentation</vt:lpstr>
      <vt:lpstr>Assessed Value Outlook</vt:lpstr>
      <vt:lpstr>PowerPoint Presentation</vt:lpstr>
      <vt:lpstr>PowerPoint Presentation</vt:lpstr>
      <vt:lpstr>PowerPoint Presentation</vt:lpstr>
      <vt:lpstr>NAV Annual Projection</vt:lpstr>
      <vt:lpstr>Revenue Scenarios</vt:lpstr>
      <vt:lpstr>Unfunded Credits</vt:lpstr>
      <vt:lpstr>PowerPoint Presentation</vt:lpstr>
      <vt:lpstr>Tax Impact on Median Homestead Taxpayer</vt:lpstr>
      <vt:lpstr>Cash Flows</vt:lpstr>
      <vt:lpstr>PowerPoint Presentation</vt:lpstr>
      <vt:lpstr>PowerPoint Presentation</vt:lpstr>
      <vt:lpstr>PowerPoint Presentation</vt:lpstr>
      <vt:lpstr>Expenditure History (SY)</vt:lpstr>
      <vt:lpstr>Expenditure History (SY)</vt:lpstr>
      <vt:lpstr>Referendum Considerations</vt:lpstr>
      <vt:lpstr>Ending Cash Flow Projection</vt:lpstr>
      <vt:lpstr>Operating Referendum Rate</vt:lpstr>
      <vt:lpstr>Referendum Only Impact on Median Taxpayer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Drew Lefebvre</dc:creator>
  <cp:lastModifiedBy>handerson</cp:lastModifiedBy>
  <cp:revision>3</cp:revision>
  <dcterms:created xsi:type="dcterms:W3CDTF">2025-01-23T20:29:54Z</dcterms:created>
  <dcterms:modified xsi:type="dcterms:W3CDTF">2026-02-20T20:25:03Z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0x010100DAB177C0E1C03E41A3B89123920500DB</vt:lpwstr>
  </property>
  <property fmtid="{D5CDD505-2E9C-101B-9397-08002B2CF9AE}" pid="3" name="MediaServiceImageTags">
    <vt:lpwstr/>
  </property>
</Properties>
</file>